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77" r:id="rId7"/>
    <p:sldId id="271" r:id="rId8"/>
    <p:sldId id="272" r:id="rId9"/>
    <p:sldId id="273" r:id="rId10"/>
    <p:sldId id="274" r:id="rId11"/>
    <p:sldId id="275" r:id="rId12"/>
    <p:sldId id="262" r:id="rId13"/>
    <p:sldId id="263" r:id="rId14"/>
    <p:sldId id="264" r:id="rId15"/>
    <p:sldId id="265" r:id="rId16"/>
    <p:sldId id="266" r:id="rId17"/>
    <p:sldId id="276" r:id="rId18"/>
    <p:sldId id="268" r:id="rId19"/>
    <p:sldId id="269" r:id="rId20"/>
    <p:sldId id="270" r:id="rId2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D9AB545-68A3-4C21-9A0E-AF1225A15A0A}" type="datetimeFigureOut">
              <a:rPr lang="it-IT" smtClean="0"/>
              <a:pPr/>
              <a:t>24/01/2018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58B3B23-14C8-4644-B1B9-51CDBE3455C5}"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AB545-68A3-4C21-9A0E-AF1225A15A0A}" type="datetimeFigureOut">
              <a:rPr lang="it-IT" smtClean="0"/>
              <a:pPr/>
              <a:t>24/01/2018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B3B23-14C8-4644-B1B9-51CDBE3455C5}"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3429000"/>
            <a:ext cx="7772400" cy="1470025"/>
          </a:xfrm>
        </p:spPr>
        <p:txBody>
          <a:bodyPr>
            <a:normAutofit/>
          </a:bodyPr>
          <a:lstStyle/>
          <a:p>
            <a:r>
              <a:rPr lang="it-IT" dirty="0">
                <a:effectLst>
                  <a:outerShdw blurRad="38100" dist="38100" dir="2700000" algn="tl">
                    <a:srgbClr val="000000">
                      <a:alpha val="43137"/>
                    </a:srgbClr>
                  </a:outerShdw>
                </a:effectLst>
              </a:rPr>
              <a:t>L’Emilio </a:t>
            </a:r>
            <a:r>
              <a:rPr lang="it-IT" dirty="0" smtClean="0">
                <a:effectLst>
                  <a:outerShdw blurRad="38100" dist="38100" dir="2700000" algn="tl">
                    <a:srgbClr val="000000">
                      <a:alpha val="43137"/>
                    </a:srgbClr>
                  </a:outerShdw>
                </a:effectLst>
              </a:rPr>
              <a:t/>
            </a:r>
            <a:br>
              <a:rPr lang="it-IT" dirty="0" smtClean="0">
                <a:effectLst>
                  <a:outerShdw blurRad="38100" dist="38100" dir="2700000" algn="tl">
                    <a:srgbClr val="000000">
                      <a:alpha val="43137"/>
                    </a:srgbClr>
                  </a:outerShdw>
                </a:effectLst>
              </a:rPr>
            </a:br>
            <a:r>
              <a:rPr lang="it-IT" sz="3100" dirty="0" smtClean="0">
                <a:effectLst>
                  <a:outerShdw blurRad="38100" dist="38100" dir="2700000" algn="tl">
                    <a:srgbClr val="000000">
                      <a:alpha val="43137"/>
                    </a:srgbClr>
                  </a:outerShdw>
                </a:effectLst>
              </a:rPr>
              <a:t>Jean Jacques Rousseau </a:t>
            </a:r>
            <a:r>
              <a:rPr lang="it-IT" sz="3100" dirty="0">
                <a:effectLst>
                  <a:outerShdw blurRad="38100" dist="38100" dir="2700000" algn="tl">
                    <a:srgbClr val="000000">
                      <a:alpha val="43137"/>
                    </a:srgbClr>
                  </a:outerShdw>
                </a:effectLst>
              </a:rPr>
              <a:t>(</a:t>
            </a:r>
            <a:r>
              <a:rPr lang="it-IT" sz="3100" dirty="0" smtClean="0">
                <a:effectLst>
                  <a:outerShdw blurRad="38100" dist="38100" dir="2700000" algn="tl">
                    <a:srgbClr val="000000">
                      <a:alpha val="43137"/>
                    </a:srgbClr>
                  </a:outerShdw>
                </a:effectLst>
              </a:rPr>
              <a:t>1712-1778)</a:t>
            </a:r>
            <a:endParaRPr lang="it-IT" sz="3100"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6156176" y="5733256"/>
            <a:ext cx="2728392" cy="843880"/>
          </a:xfrm>
        </p:spPr>
        <p:txBody>
          <a:bodyPr>
            <a:normAutofit lnSpcReduction="10000"/>
          </a:bodyPr>
          <a:lstStyle/>
          <a:p>
            <a:pPr algn="r"/>
            <a:r>
              <a:rPr lang="it-IT" sz="2400" dirty="0" smtClean="0">
                <a:solidFill>
                  <a:schemeClr val="tx1"/>
                </a:solidFill>
              </a:rPr>
              <a:t>Franco </a:t>
            </a:r>
            <a:r>
              <a:rPr lang="it-IT" sz="2400" dirty="0" err="1" smtClean="0">
                <a:solidFill>
                  <a:schemeClr val="tx1"/>
                </a:solidFill>
              </a:rPr>
              <a:t>Sarcinelli</a:t>
            </a:r>
            <a:endParaRPr lang="it-IT" sz="2400" dirty="0" smtClean="0">
              <a:solidFill>
                <a:schemeClr val="tx1"/>
              </a:solidFill>
            </a:endParaRPr>
          </a:p>
          <a:p>
            <a:pPr algn="r"/>
            <a:r>
              <a:rPr lang="it-IT" sz="2400" dirty="0" smtClean="0">
                <a:solidFill>
                  <a:schemeClr val="tx1"/>
                </a:solidFill>
              </a:rPr>
              <a:t>24 gennaio 2018</a:t>
            </a:r>
            <a:endParaRPr lang="it-IT" sz="2400" dirty="0">
              <a:solidFill>
                <a:schemeClr val="tx1"/>
              </a:solidFill>
            </a:endParaRPr>
          </a:p>
        </p:txBody>
      </p:sp>
      <p:pic>
        <p:nvPicPr>
          <p:cNvPr id="21508" name="Picture 4" descr="Risultati immagini per Jean Jacques Rousseau"/>
          <p:cNvPicPr>
            <a:picLocks noChangeAspect="1" noChangeArrowheads="1"/>
          </p:cNvPicPr>
          <p:nvPr/>
        </p:nvPicPr>
        <p:blipFill>
          <a:blip r:embed="rId2" cstate="print"/>
          <a:srcRect/>
          <a:stretch>
            <a:fillRect/>
          </a:stretch>
        </p:blipFill>
        <p:spPr bwMode="auto">
          <a:xfrm>
            <a:off x="5868144" y="260648"/>
            <a:ext cx="2685306" cy="289088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Rousseau scandaloso: </a:t>
            </a:r>
            <a:r>
              <a:rPr lang="it-IT" b="1" dirty="0" smtClean="0"/>
              <a:t>niente letture</a:t>
            </a:r>
            <a:endParaRPr lang="it-IT" b="1" dirty="0"/>
          </a:p>
        </p:txBody>
      </p:sp>
      <p:sp>
        <p:nvSpPr>
          <p:cNvPr id="3" name="Segnaposto contenuto 2"/>
          <p:cNvSpPr>
            <a:spLocks noGrp="1"/>
          </p:cNvSpPr>
          <p:nvPr>
            <p:ph idx="1"/>
          </p:nvPr>
        </p:nvSpPr>
        <p:spPr/>
        <p:txBody>
          <a:bodyPr>
            <a:normAutofit fontScale="92500" lnSpcReduction="20000"/>
          </a:bodyPr>
          <a:lstStyle/>
          <a:p>
            <a:pPr>
              <a:buNone/>
            </a:pPr>
            <a:r>
              <a:rPr lang="it-IT" dirty="0" smtClean="0"/>
              <a:t>Che esperienze deve fare e a che cosa applicarsi? </a:t>
            </a:r>
            <a:r>
              <a:rPr lang="it-IT" b="1" dirty="0" smtClean="0"/>
              <a:t>Molti pedagoghi somministrano solo parole</a:t>
            </a:r>
            <a:r>
              <a:rPr lang="it-IT" dirty="0" smtClean="0"/>
              <a:t>, </a:t>
            </a:r>
            <a:r>
              <a:rPr lang="it-IT" dirty="0" err="1" smtClean="0"/>
              <a:t>parole</a:t>
            </a:r>
            <a:r>
              <a:rPr lang="it-IT" dirty="0" smtClean="0"/>
              <a:t>, </a:t>
            </a:r>
            <a:r>
              <a:rPr lang="it-IT" dirty="0" smtClean="0"/>
              <a:t>parole,  e non cose veramente utili. Il ragazzino apprende  ciò che risponde ai suoi spontanei interessi e alle reali necessità della sua vita. Potrebbero essere geografia e storia, se presentate in modo concreto e motivato. Poi, se non si  creano situazioni di curiosità e attivo interesse, finisce che “la lettura è un flagello dell’infanzia”. Altro paradosso:  piuttosto che acquisire la lettura  a tutti i costi e con ogni tipo di costrizione, che non impari  a leggere. </a:t>
            </a:r>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Coltivare il corpo serve allo spirito!</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Norma generale: </a:t>
            </a:r>
            <a:r>
              <a:rPr lang="it-IT" b="1" dirty="0" smtClean="0"/>
              <a:t>“Lasciate lungamente agire la natura prima che per paura di ostacolarne l’opera assumiate di agire in sua vece”</a:t>
            </a:r>
            <a:r>
              <a:rPr lang="it-IT" dirty="0" smtClean="0"/>
              <a:t>.”Volete coltivare l’intelligenza del vostro allievo? Coltivate le forze che essa deve governare. Esercitate continuamente il suo corpo; rendetelo robusto e sano, per renderlo buono e ragionevole, fatelo camminare, agire, correre, gridare, muoversi continuamente; sia uomo per il vigore e lo sarà presto per la ragione </a:t>
            </a:r>
            <a:r>
              <a:rPr lang="it-IT" dirty="0" smtClean="0"/>
              <a:t>.</a:t>
            </a:r>
          </a:p>
          <a:p>
            <a:r>
              <a:rPr lang="it-IT" b="1" dirty="0" smtClean="0"/>
              <a:t>E</a:t>
            </a:r>
            <a:r>
              <a:rPr lang="it-IT" b="1" dirty="0" smtClean="0"/>
              <a:t>’ un errore grossolano il credere che l’esercizio del corpo sia nocivo alle operazioni dello spirito</a:t>
            </a:r>
            <a:r>
              <a:rPr lang="it-IT" dirty="0" smtClean="0"/>
              <a:t>, quasi che queste due attività  non dovessero procedere di accordo e che l’una non dovesse sempre dirigere l’altra!”  . La prima educazione è quella dei sensi:  il tatto, la vista allenata con il disegno, l’udito e anche  una specie di sesto senso.  </a:t>
            </a:r>
            <a:endParaRPr lang="it-IT" dirty="0" smtClean="0"/>
          </a:p>
          <a:p>
            <a:r>
              <a:rPr lang="it-IT" b="1" dirty="0" smtClean="0"/>
              <a:t>A </a:t>
            </a:r>
            <a:r>
              <a:rPr lang="it-IT" b="1" dirty="0" smtClean="0"/>
              <a:t>12 anni tra i ragazzi di città nessuno è più scaltro di lui ma è più forte di tutti loro, tra i contadinelli  è pari per forza e li supera per destrezza. </a:t>
            </a:r>
            <a:endParaRPr lang="it-IT" dirty="0" smtClean="0"/>
          </a:p>
          <a:p>
            <a:endParaRPr lang="it-IT"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Libro terzo</a:t>
            </a:r>
            <a:endParaRPr lang="it-IT" b="1" dirty="0"/>
          </a:p>
        </p:txBody>
      </p:sp>
      <p:sp>
        <p:nvSpPr>
          <p:cNvPr id="3" name="Segnaposto contenuto 2"/>
          <p:cNvSpPr>
            <a:spLocks noGrp="1"/>
          </p:cNvSpPr>
          <p:nvPr>
            <p:ph idx="1"/>
          </p:nvPr>
        </p:nvSpPr>
        <p:spPr/>
        <p:txBody>
          <a:bodyPr>
            <a:normAutofit fontScale="77500" lnSpcReduction="20000"/>
          </a:bodyPr>
          <a:lstStyle/>
          <a:p>
            <a:r>
              <a:rPr lang="it-IT" dirty="0" smtClean="0"/>
              <a:t>DAI </a:t>
            </a:r>
            <a:r>
              <a:rPr lang="it-IT" dirty="0"/>
              <a:t>12 AI 15 ANNI comincia a intendere </a:t>
            </a:r>
            <a:r>
              <a:rPr lang="it-IT" dirty="0" smtClean="0"/>
              <a:t>l’aspetto </a:t>
            </a:r>
            <a:r>
              <a:rPr lang="it-IT" dirty="0"/>
              <a:t>tecnico ed economico della vita, non ancora quello morale. La sua curiosità è da incoraggiare. </a:t>
            </a:r>
            <a:endParaRPr lang="it-IT" dirty="0" smtClean="0"/>
          </a:p>
          <a:p>
            <a:r>
              <a:rPr lang="it-IT" dirty="0" smtClean="0"/>
              <a:t>“</a:t>
            </a:r>
            <a:r>
              <a:rPr lang="it-IT" dirty="0"/>
              <a:t>Il fanciullo che legge non pensa, esso non fa che leggere, non si istruisce, impara delle parole.   Rendete il vostro allievo attento ai fenomeni della natura , e lo renderete ben presto curioso; ma, per alimentare la sua curiosità, non vi affrettate a soddisfarla. Mettete le questioni a sua portata, e lasciategliele risolvere</a:t>
            </a:r>
            <a:r>
              <a:rPr lang="it-IT" dirty="0" smtClean="0"/>
              <a:t>. Ch’egli </a:t>
            </a:r>
            <a:r>
              <a:rPr lang="it-IT" dirty="0"/>
              <a:t>non sappia nulla  perché glielo avete detto voi, ma perché  l’ha compreso da sé; che non impari la scienza, ma l’inventi.  Se mai sostituirete nel suo spirito l’autorità alla ragione, egli non ragionerà più; non sarà che lo zimbello dell’opinione altrui </a:t>
            </a:r>
            <a:r>
              <a:rPr lang="it-IT" dirty="0" smtClean="0"/>
              <a:t>.”  </a:t>
            </a:r>
            <a:endParaRPr lang="it-IT" dirty="0"/>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Che cosa deve apprendere Emilio </a:t>
            </a:r>
            <a:endParaRPr lang="it-IT" dirty="0"/>
          </a:p>
        </p:txBody>
      </p:sp>
      <p:sp>
        <p:nvSpPr>
          <p:cNvPr id="3" name="Segnaposto contenuto 2"/>
          <p:cNvSpPr>
            <a:spLocks noGrp="1"/>
          </p:cNvSpPr>
          <p:nvPr>
            <p:ph idx="1"/>
          </p:nvPr>
        </p:nvSpPr>
        <p:spPr/>
        <p:txBody>
          <a:bodyPr>
            <a:normAutofit fontScale="85000" lnSpcReduction="10000"/>
          </a:bodyPr>
          <a:lstStyle/>
          <a:p>
            <a:r>
              <a:rPr lang="it-IT" b="1" dirty="0"/>
              <a:t>Se invece d’ inchiodare un fanciullo sui libri, lo mando in officina, le sue mani lavorano a profitto del suo spirito; egli non crede di essere che operaio, e invece diventa filosofo</a:t>
            </a:r>
            <a:r>
              <a:rPr lang="it-IT" b="1" dirty="0" smtClean="0"/>
              <a:t>”</a:t>
            </a:r>
            <a:r>
              <a:rPr lang="it-IT" dirty="0" smtClean="0"/>
              <a:t>. Odio </a:t>
            </a:r>
            <a:r>
              <a:rPr lang="it-IT" dirty="0"/>
              <a:t>i libri; non insegnano che a parlare di ciò che non si </a:t>
            </a:r>
            <a:r>
              <a:rPr lang="it-IT" dirty="0" smtClean="0"/>
              <a:t>sa … Poiché  </a:t>
            </a:r>
            <a:r>
              <a:rPr lang="it-IT" dirty="0"/>
              <a:t>ci occorrono assolutamente i </a:t>
            </a:r>
            <a:r>
              <a:rPr lang="it-IT" dirty="0" smtClean="0"/>
              <a:t>libri …. </a:t>
            </a:r>
            <a:r>
              <a:rPr lang="it-IT" dirty="0"/>
              <a:t>Il più indovinato trattato di educazione naturale  - altro che Aristotele, Plinio, Buffon – un libro meraviglioso  è Robinson </a:t>
            </a:r>
            <a:r>
              <a:rPr lang="it-IT" dirty="0" err="1"/>
              <a:t>Crosué</a:t>
            </a:r>
            <a:r>
              <a:rPr lang="it-IT" dirty="0"/>
              <a:t>. </a:t>
            </a:r>
          </a:p>
          <a:p>
            <a:r>
              <a:rPr lang="it-IT" b="1" dirty="0"/>
              <a:t>Voglio che Emilio impari un mestiere</a:t>
            </a:r>
            <a:r>
              <a:rPr lang="it-IT" dirty="0"/>
              <a:t> </a:t>
            </a:r>
            <a:r>
              <a:rPr lang="it-IT" dirty="0" smtClean="0"/>
              <a:t>, per esempio </a:t>
            </a:r>
            <a:r>
              <a:rPr lang="it-IT" dirty="0"/>
              <a:t>il </a:t>
            </a:r>
            <a:r>
              <a:rPr lang="it-IT" dirty="0" smtClean="0"/>
              <a:t>falegname. E</a:t>
            </a:r>
            <a:r>
              <a:rPr lang="it-IT" dirty="0"/>
              <a:t>’ pulito, </a:t>
            </a:r>
            <a:r>
              <a:rPr lang="it-IT" dirty="0" smtClean="0"/>
              <a:t>utile, </a:t>
            </a:r>
            <a:r>
              <a:rPr lang="it-IT" dirty="0"/>
              <a:t>esige accortezza</a:t>
            </a:r>
            <a:r>
              <a:rPr lang="it-IT" dirty="0" smtClean="0"/>
              <a:t>, abilità</a:t>
            </a:r>
            <a:r>
              <a:rPr lang="it-IT" dirty="0"/>
              <a:t>, eleganza e buon </a:t>
            </a:r>
            <a:r>
              <a:rPr lang="it-IT" dirty="0" smtClean="0"/>
              <a:t>gusto.</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b="1" dirty="0" smtClean="0"/>
              <a:t>Libro </a:t>
            </a:r>
            <a:r>
              <a:rPr lang="it-IT" sz="3600" b="1" dirty="0" smtClean="0"/>
              <a:t>quarto </a:t>
            </a:r>
            <a:r>
              <a:rPr lang="it-IT" sz="3600" dirty="0" smtClean="0"/>
              <a:t/>
            </a:r>
            <a:br>
              <a:rPr lang="it-IT" sz="3600" dirty="0" smtClean="0"/>
            </a:br>
            <a:r>
              <a:rPr lang="it-IT" sz="3600" dirty="0" smtClean="0"/>
              <a:t>Il </a:t>
            </a:r>
            <a:r>
              <a:rPr lang="it-IT" sz="3600" dirty="0" smtClean="0"/>
              <a:t>mormorio delle passioni nascenti</a:t>
            </a:r>
            <a:endParaRPr lang="it-IT" sz="3600" dirty="0"/>
          </a:p>
        </p:txBody>
      </p:sp>
      <p:sp>
        <p:nvSpPr>
          <p:cNvPr id="3" name="Segnaposto contenuto 2"/>
          <p:cNvSpPr>
            <a:spLocks noGrp="1"/>
          </p:cNvSpPr>
          <p:nvPr>
            <p:ph idx="1"/>
          </p:nvPr>
        </p:nvSpPr>
        <p:spPr/>
        <p:txBody>
          <a:bodyPr>
            <a:normAutofit fontScale="77500" lnSpcReduction="20000"/>
          </a:bodyPr>
          <a:lstStyle/>
          <a:p>
            <a:r>
              <a:rPr lang="it-IT" dirty="0" smtClean="0"/>
              <a:t>A 16 anni i </a:t>
            </a:r>
            <a:r>
              <a:rPr lang="it-IT" dirty="0"/>
              <a:t>cambiamenti  sono evidenti a livello fisico (cresce la barba, cambia la voce, rossore sulle guance, e a livello psicologico, frequenti cambi di umore, impeti improvvisi di ira e segni di ribellione agli </a:t>
            </a:r>
            <a:r>
              <a:rPr lang="it-IT" dirty="0" smtClean="0"/>
              <a:t>adulti). </a:t>
            </a:r>
            <a:r>
              <a:rPr lang="it-IT" dirty="0"/>
              <a:t>Le nostre passioni sono principali fattori della nostra conservazione. Dunque, è impresa tanto vana quanto ridicola volerle </a:t>
            </a:r>
            <a:r>
              <a:rPr lang="it-IT" dirty="0" smtClean="0"/>
              <a:t>distruggere. Le </a:t>
            </a:r>
            <a:r>
              <a:rPr lang="it-IT" dirty="0"/>
              <a:t>nostre passioni naturali sono molto limitate; esse sono gli strumenti della nostra libertà che tendono a conservarsi. </a:t>
            </a:r>
            <a:endParaRPr lang="it-IT" dirty="0" smtClean="0"/>
          </a:p>
          <a:p>
            <a:r>
              <a:rPr lang="it-IT" b="1" dirty="0" smtClean="0"/>
              <a:t>Rousseau </a:t>
            </a:r>
            <a:r>
              <a:rPr lang="it-IT" b="1" dirty="0"/>
              <a:t>fa poi una distinzione importante</a:t>
            </a:r>
            <a:r>
              <a:rPr lang="it-IT" dirty="0"/>
              <a:t>:  tra </a:t>
            </a:r>
            <a:r>
              <a:rPr lang="it-IT" b="1" dirty="0"/>
              <a:t>l’amor di sé</a:t>
            </a:r>
            <a:r>
              <a:rPr lang="it-IT" dirty="0"/>
              <a:t> – che è sempre buono e necessario per conservarci -,  e </a:t>
            </a:r>
            <a:r>
              <a:rPr lang="it-IT" b="1" dirty="0"/>
              <a:t>l’amor proprio</a:t>
            </a:r>
            <a:r>
              <a:rPr lang="it-IT" dirty="0"/>
              <a:t>, derivante dal voler troppo e dall’aspettarsi il compiacimento e la predilezione da parte degli altri sopra ogni altra cosa.</a:t>
            </a:r>
          </a:p>
          <a:p>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b="1" dirty="0" smtClean="0"/>
              <a:t>Libro </a:t>
            </a:r>
            <a:r>
              <a:rPr lang="it-IT" sz="3600" b="1" dirty="0" smtClean="0"/>
              <a:t>quarto</a:t>
            </a:r>
            <a:r>
              <a:rPr lang="it-IT" sz="3600" dirty="0" smtClean="0"/>
              <a:t> </a:t>
            </a:r>
            <a:br>
              <a:rPr lang="it-IT" sz="3600" dirty="0" smtClean="0"/>
            </a:br>
            <a:r>
              <a:rPr lang="it-IT" sz="3600" dirty="0" smtClean="0"/>
              <a:t>i </a:t>
            </a:r>
            <a:r>
              <a:rPr lang="it-IT" sz="3600" dirty="0" smtClean="0"/>
              <a:t>caratteri dell’educazione</a:t>
            </a:r>
            <a:endParaRPr lang="it-IT" sz="3600" dirty="0"/>
          </a:p>
        </p:txBody>
      </p:sp>
      <p:sp>
        <p:nvSpPr>
          <p:cNvPr id="3" name="Segnaposto contenuto 2"/>
          <p:cNvSpPr>
            <a:spLocks noGrp="1"/>
          </p:cNvSpPr>
          <p:nvPr>
            <p:ph idx="1"/>
          </p:nvPr>
        </p:nvSpPr>
        <p:spPr/>
        <p:txBody>
          <a:bodyPr>
            <a:normAutofit fontScale="70000" lnSpcReduction="20000"/>
          </a:bodyPr>
          <a:lstStyle/>
          <a:p>
            <a:r>
              <a:rPr lang="it-IT" b="1" dirty="0" smtClean="0"/>
              <a:t>Educazione </a:t>
            </a:r>
            <a:r>
              <a:rPr lang="it-IT" b="1" dirty="0" smtClean="0"/>
              <a:t>sessuale</a:t>
            </a:r>
            <a:r>
              <a:rPr lang="it-IT" dirty="0" smtClean="0"/>
              <a:t>: </a:t>
            </a:r>
            <a:r>
              <a:rPr lang="it-IT" dirty="0"/>
              <a:t>è  opportuno aspettare che sia Emilio a porre le domande a cui  occorre rispondere con schiettezza.  Meglio tenerlo lontani dalle “città grandi, nelle quali l’abbigliamento e l’immodestia delle donne affrettano e prevengono le elezioni della natura in cui tutto presenta ai loro occhi dei piaceri che non devono conoscere che solo quando sapranno sceglierli. </a:t>
            </a:r>
            <a:r>
              <a:rPr lang="it-IT" dirty="0" smtClean="0"/>
              <a:t>“ </a:t>
            </a:r>
            <a:endParaRPr lang="it-IT" dirty="0" smtClean="0"/>
          </a:p>
          <a:p>
            <a:r>
              <a:rPr lang="it-IT" b="1" dirty="0" smtClean="0"/>
              <a:t> Educazione  sociale</a:t>
            </a:r>
            <a:r>
              <a:rPr lang="it-IT" dirty="0" smtClean="0"/>
              <a:t>:  </a:t>
            </a:r>
            <a:r>
              <a:rPr lang="it-IT" dirty="0"/>
              <a:t>“L’esercizio delle virtù sociali porta, in fondo </a:t>
            </a:r>
            <a:r>
              <a:rPr lang="it-IT" dirty="0" smtClean="0"/>
              <a:t>ai </a:t>
            </a:r>
            <a:r>
              <a:rPr lang="it-IT" dirty="0"/>
              <a:t>cuori, l’amore della umanità: facendo il bene si diventa buoni; io non conosco pratica più sicura” </a:t>
            </a:r>
            <a:r>
              <a:rPr lang="it-IT" dirty="0" smtClean="0"/>
              <a:t>.    </a:t>
            </a:r>
          </a:p>
          <a:p>
            <a:r>
              <a:rPr lang="it-IT" b="1" dirty="0" smtClean="0"/>
              <a:t>Educazione religiosa</a:t>
            </a:r>
            <a:r>
              <a:rPr lang="it-IT" dirty="0" smtClean="0"/>
              <a:t>: in </a:t>
            </a:r>
            <a:r>
              <a:rPr lang="it-IT" dirty="0"/>
              <a:t>“La professione di fede del Vicario Savoiardo”  </a:t>
            </a:r>
            <a:r>
              <a:rPr lang="it-IT" dirty="0" smtClean="0"/>
              <a:t> </a:t>
            </a:r>
            <a:r>
              <a:rPr lang="it-IT" dirty="0"/>
              <a:t>rifiuta la religione di ogni chiesa, sia cattolica che protestante, imperniata su dogmi a favore di una religione naturale basata su poche </a:t>
            </a:r>
            <a:r>
              <a:rPr lang="it-IT" dirty="0" smtClean="0"/>
              <a:t>credenze: </a:t>
            </a:r>
            <a:r>
              <a:rPr lang="it-IT" dirty="0"/>
              <a:t>esistenza di Dio, </a:t>
            </a:r>
            <a:r>
              <a:rPr lang="it-IT" dirty="0" smtClean="0"/>
              <a:t> </a:t>
            </a:r>
            <a:r>
              <a:rPr lang="it-IT" dirty="0"/>
              <a:t>libertà dell’anima. La chiesa ufficiale condannò duramente queste  </a:t>
            </a:r>
            <a:r>
              <a:rPr lang="it-IT" dirty="0" smtClean="0"/>
              <a:t>posizioni e ne chiese l’arresto.</a:t>
            </a:r>
            <a:endParaRPr lang="it-IT" dirty="0"/>
          </a:p>
          <a:p>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Libro quinto</a:t>
            </a:r>
            <a:r>
              <a:rPr lang="it-IT" dirty="0" smtClean="0"/>
              <a:t>: Emilio adulto</a:t>
            </a:r>
            <a:endParaRPr lang="it-IT" dirty="0"/>
          </a:p>
        </p:txBody>
      </p:sp>
      <p:sp>
        <p:nvSpPr>
          <p:cNvPr id="3" name="Segnaposto contenuto 2"/>
          <p:cNvSpPr>
            <a:spLocks noGrp="1"/>
          </p:cNvSpPr>
          <p:nvPr>
            <p:ph idx="1"/>
          </p:nvPr>
        </p:nvSpPr>
        <p:spPr/>
        <p:txBody>
          <a:bodyPr>
            <a:normAutofit fontScale="62500" lnSpcReduction="20000"/>
          </a:bodyPr>
          <a:lstStyle/>
          <a:p>
            <a:r>
              <a:rPr lang="it-IT" dirty="0" smtClean="0"/>
              <a:t>A 22 anni Emilio  si </a:t>
            </a:r>
            <a:r>
              <a:rPr lang="it-IT" dirty="0"/>
              <a:t>innamora di </a:t>
            </a:r>
            <a:r>
              <a:rPr lang="it-IT" dirty="0" smtClean="0"/>
              <a:t>Sofia, prende </a:t>
            </a:r>
            <a:r>
              <a:rPr lang="it-IT" dirty="0"/>
              <a:t>una casa attigua per conoscerla meglio e dopo 5 mesi progetta di sposarla. </a:t>
            </a:r>
            <a:r>
              <a:rPr lang="it-IT" dirty="0" smtClean="0"/>
              <a:t>Sulle </a:t>
            </a:r>
            <a:r>
              <a:rPr lang="it-IT" dirty="0" smtClean="0"/>
              <a:t>qualità </a:t>
            </a:r>
            <a:r>
              <a:rPr lang="it-IT" dirty="0"/>
              <a:t>delle </a:t>
            </a:r>
            <a:r>
              <a:rPr lang="it-IT" dirty="0" smtClean="0"/>
              <a:t>donne </a:t>
            </a:r>
            <a:r>
              <a:rPr lang="it-IT" dirty="0"/>
              <a:t>l’immagine </a:t>
            </a:r>
            <a:r>
              <a:rPr lang="it-IT" dirty="0" smtClean="0"/>
              <a:t> </a:t>
            </a:r>
            <a:r>
              <a:rPr lang="it-IT" dirty="0"/>
              <a:t>è per noi oscurantista. Le donne hanno doti naturali diverse </a:t>
            </a:r>
            <a:r>
              <a:rPr lang="it-IT" dirty="0" smtClean="0"/>
              <a:t>dagli </a:t>
            </a:r>
            <a:r>
              <a:rPr lang="it-IT" dirty="0"/>
              <a:t>uomini: “La ricerca delle verità astratte e speculative, degli assiomi delle scienze non è di competenza delle </a:t>
            </a:r>
            <a:r>
              <a:rPr lang="it-IT" dirty="0" smtClean="0"/>
              <a:t>donne … </a:t>
            </a:r>
            <a:r>
              <a:rPr lang="it-IT" dirty="0"/>
              <a:t>le opere di genio non sono alla loro portata, fin da </a:t>
            </a:r>
            <a:r>
              <a:rPr lang="it-IT" dirty="0" smtClean="0"/>
              <a:t>piccola </a:t>
            </a:r>
            <a:r>
              <a:rPr lang="it-IT" dirty="0"/>
              <a:t>la bimba passa la giornata attorno alla </a:t>
            </a:r>
            <a:r>
              <a:rPr lang="it-IT" dirty="0" smtClean="0"/>
              <a:t>bambola … quasi </a:t>
            </a:r>
            <a:r>
              <a:rPr lang="it-IT" dirty="0" smtClean="0"/>
              <a:t>tutte </a:t>
            </a:r>
            <a:r>
              <a:rPr lang="it-IT" dirty="0"/>
              <a:t>le bambine imparano mal volentieri a legger e a scrivere; ma se si tratta di tener un ago in mano, ecco una cosa che imparano </a:t>
            </a:r>
            <a:r>
              <a:rPr lang="it-IT" dirty="0" smtClean="0"/>
              <a:t>sempre.  </a:t>
            </a:r>
          </a:p>
          <a:p>
            <a:r>
              <a:rPr lang="it-IT" dirty="0" smtClean="0"/>
              <a:t>Un </a:t>
            </a:r>
            <a:r>
              <a:rPr lang="it-IT" dirty="0"/>
              <a:t>anno prima aveva pubblicato il </a:t>
            </a:r>
            <a:r>
              <a:rPr lang="it-IT" dirty="0" smtClean="0"/>
              <a:t>romanzo </a:t>
            </a:r>
            <a:r>
              <a:rPr lang="it-IT" dirty="0"/>
              <a:t>“Giulia o la nuova </a:t>
            </a:r>
            <a:r>
              <a:rPr lang="it-IT" dirty="0" err="1"/>
              <a:t>Eloisa</a:t>
            </a:r>
            <a:r>
              <a:rPr lang="it-IT" dirty="0"/>
              <a:t>”, nel quale la protagonista ha un amante, il suo precettore, Saint </a:t>
            </a:r>
            <a:r>
              <a:rPr lang="it-IT" dirty="0" err="1"/>
              <a:t>Preux</a:t>
            </a:r>
            <a:r>
              <a:rPr lang="it-IT" dirty="0"/>
              <a:t>, ma deve obbedire alla famiglia che le </a:t>
            </a:r>
            <a:r>
              <a:rPr lang="it-IT" dirty="0" smtClean="0"/>
              <a:t>impone </a:t>
            </a:r>
            <a:r>
              <a:rPr lang="it-IT" dirty="0"/>
              <a:t>l’aristocratico </a:t>
            </a:r>
            <a:r>
              <a:rPr lang="it-IT" dirty="0" err="1"/>
              <a:t>Wolmar</a:t>
            </a:r>
            <a:r>
              <a:rPr lang="it-IT" dirty="0"/>
              <a:t>, a cui si </a:t>
            </a:r>
            <a:r>
              <a:rPr lang="it-IT" dirty="0" smtClean="0"/>
              <a:t>dà </a:t>
            </a:r>
            <a:r>
              <a:rPr lang="it-IT" dirty="0"/>
              <a:t>in moglie rimanendogli fedele in ossequio alle regole della società. </a:t>
            </a:r>
            <a:r>
              <a:rPr lang="it-IT" dirty="0" smtClean="0"/>
              <a:t>Con l’amante rimane in stretta  </a:t>
            </a:r>
            <a:r>
              <a:rPr lang="it-IT" dirty="0"/>
              <a:t>amicizia con un  processo di sublimazione/rimozione, ma sullo sfondo rimane  il </a:t>
            </a:r>
            <a:r>
              <a:rPr lang="it-IT" dirty="0" smtClean="0"/>
              <a:t>dissidio </a:t>
            </a:r>
            <a:r>
              <a:rPr lang="it-IT" dirty="0" smtClean="0"/>
              <a:t>amor-passione/amore </a:t>
            </a:r>
            <a:r>
              <a:rPr lang="it-IT" dirty="0" smtClean="0"/>
              <a:t>coniugale e morente gli confessa il suo amore perpetuo.</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Prima viaggi, poi il matrimonio</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 </a:t>
            </a:r>
            <a:r>
              <a:rPr lang="it-IT" dirty="0" smtClean="0"/>
              <a:t>Rousseau vieta il matrimonio immediato a Emilio,  gli impone  un intervallo per fare  viaggi all’estero e acquistare una vera esperienza del mondo in modo da “ritornare più degno di lei”. Perché: “Tengo per massima inconfutabile che chiunque  non ha veduto che un popolo solo, invece di conoscere gli uomini, non conosce che le persone con le quali ha vissuto” . Tornato, </a:t>
            </a:r>
            <a:r>
              <a:rPr lang="it-IT" dirty="0" smtClean="0"/>
              <a:t>dopo il periodo di lontananza,  sarà più certo di volerla </a:t>
            </a:r>
            <a:r>
              <a:rPr lang="it-IT" dirty="0" smtClean="0"/>
              <a:t>sposarla. </a:t>
            </a: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Dedica di Rousseau al lettore</a:t>
            </a: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smtClean="0"/>
              <a:t>  </a:t>
            </a:r>
            <a:r>
              <a:rPr lang="it-IT" dirty="0"/>
              <a:t>“Lettore, avrò un bel da fare, ma sento che voi ed io non vedremo mai Emilio sotto lo stesso aspetto </a:t>
            </a:r>
            <a:r>
              <a:rPr lang="it-IT" dirty="0" smtClean="0"/>
              <a:t> e, paragonando </a:t>
            </a:r>
            <a:r>
              <a:rPr lang="it-IT" dirty="0"/>
              <a:t>il mio allievo ai vostri, </a:t>
            </a:r>
            <a:r>
              <a:rPr lang="it-IT" dirty="0" smtClean="0"/>
              <a:t> non trovo  </a:t>
            </a:r>
            <a:r>
              <a:rPr lang="it-IT" dirty="0"/>
              <a:t>ciò che essi possono avere in </a:t>
            </a:r>
            <a:r>
              <a:rPr lang="it-IT" dirty="0" smtClean="0"/>
              <a:t>comune. </a:t>
            </a:r>
            <a:r>
              <a:rPr lang="it-IT" dirty="0"/>
              <a:t>Educato così diversamente, è quasi un miracolo se egli rassomiglia loro in qualche cosa. Siccome ha passato la sua infanzia in tutta la libertà che essi prendono nella loro giovinezza, egli comincia a prendere nella sua giovinezza la regola alla quale essi erano sottomessi da fanciulli; questa regola diventa il loro flagello, essi la pigliano in odio e credono di uscire dall’infanzia solo scuotendo ogni giogo […] Emilio invece si onora di farsi  uomo e di assoggettarsi al giogo della ragione nascente […] Così l’età della ragione non è per gli uni che l’età della licenza, per l’altro diventa l’età del ragionamento.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Un illuminista </a:t>
            </a:r>
            <a:r>
              <a:rPr lang="it-IT" dirty="0" smtClean="0"/>
              <a:t>“fuori </a:t>
            </a:r>
            <a:r>
              <a:rPr lang="it-IT" dirty="0" smtClean="0"/>
              <a:t>dal </a:t>
            </a:r>
            <a:r>
              <a:rPr lang="it-IT" dirty="0" smtClean="0"/>
              <a:t>coro”</a:t>
            </a:r>
            <a:endParaRPr lang="it-IT" dirty="0"/>
          </a:p>
        </p:txBody>
      </p:sp>
      <p:sp>
        <p:nvSpPr>
          <p:cNvPr id="3" name="Segnaposto contenuto 2"/>
          <p:cNvSpPr>
            <a:spLocks noGrp="1"/>
          </p:cNvSpPr>
          <p:nvPr>
            <p:ph idx="1"/>
          </p:nvPr>
        </p:nvSpPr>
        <p:spPr/>
        <p:txBody>
          <a:bodyPr>
            <a:normAutofit fontScale="85000" lnSpcReduction="20000"/>
          </a:bodyPr>
          <a:lstStyle/>
          <a:p>
            <a:pPr>
              <a:buNone/>
            </a:pPr>
            <a:r>
              <a:rPr lang="it-IT" dirty="0"/>
              <a:t>Giudicato intermedio tra illuminismo e romanticismo, lo vedo come un </a:t>
            </a:r>
            <a:r>
              <a:rPr lang="it-IT" dirty="0" smtClean="0"/>
              <a:t>illuminista </a:t>
            </a:r>
            <a:r>
              <a:rPr lang="it-IT" dirty="0"/>
              <a:t>“fuori dal coro”, paradossale perché provocatorio, che si fonda sulla ragione, </a:t>
            </a:r>
            <a:r>
              <a:rPr lang="it-IT" dirty="0" smtClean="0"/>
              <a:t> </a:t>
            </a:r>
            <a:r>
              <a:rPr lang="it-IT" dirty="0"/>
              <a:t>ma ‘allargata’ ai caratteri  passionali della umanità. </a:t>
            </a:r>
            <a:r>
              <a:rPr lang="it-IT" dirty="0" smtClean="0"/>
              <a:t>Rousseau propone </a:t>
            </a:r>
            <a:r>
              <a:rPr lang="it-IT" dirty="0"/>
              <a:t>una </a:t>
            </a:r>
            <a:r>
              <a:rPr lang="it-IT" dirty="0" smtClean="0"/>
              <a:t>nozione critica  </a:t>
            </a:r>
            <a:r>
              <a:rPr lang="it-IT" dirty="0"/>
              <a:t>di ragione e, in più, una pratica di ragione </a:t>
            </a:r>
            <a:r>
              <a:rPr lang="it-IT" dirty="0" smtClean="0"/>
              <a:t> </a:t>
            </a:r>
            <a:r>
              <a:rPr lang="it-IT" dirty="0"/>
              <a:t>non assoluta e fondamentalista. Vede con acutezza i rischi di una  esaltazione del  progresso,  tipica di un ottimismo  ingenuo che egli denuncia, e trova un antidoto nel legame con la natura</a:t>
            </a:r>
            <a:r>
              <a:rPr lang="it-IT" dirty="0" smtClean="0"/>
              <a:t>. Questo per lui è veramente razionale per l’uomo. Solo una educazione naturale porta ad acquisire una vera ragione. </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i="1" dirty="0" smtClean="0"/>
              <a:t>Confessioni</a:t>
            </a:r>
            <a:endParaRPr lang="it-IT" dirty="0"/>
          </a:p>
        </p:txBody>
      </p:sp>
      <p:sp>
        <p:nvSpPr>
          <p:cNvPr id="3" name="Segnaposto contenuto 2"/>
          <p:cNvSpPr>
            <a:spLocks noGrp="1"/>
          </p:cNvSpPr>
          <p:nvPr>
            <p:ph idx="1"/>
          </p:nvPr>
        </p:nvSpPr>
        <p:spPr/>
        <p:txBody>
          <a:bodyPr/>
          <a:lstStyle/>
          <a:p>
            <a:r>
              <a:rPr lang="it-IT" dirty="0" smtClean="0"/>
              <a:t>“</a:t>
            </a:r>
            <a:r>
              <a:rPr lang="it-IT" dirty="0"/>
              <a:t>Non sono fatto come nessuno di quelli che ho incontrato, oso credere di non essere come nessuno di quanti esistono. Se non valgo di più, sono almeno diverso.” </a:t>
            </a:r>
            <a:endParaRPr lang="it-IT" dirty="0" smtClean="0"/>
          </a:p>
          <a:p>
            <a:r>
              <a:rPr lang="it-IT" dirty="0" smtClean="0"/>
              <a:t>La </a:t>
            </a:r>
            <a:r>
              <a:rPr lang="it-IT" dirty="0"/>
              <a:t>madre muore  al parto (“costai la vita a mia madre, , e la mia nascita fu la prima delle mie sventure”)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a:t>
            </a:r>
            <a:r>
              <a:rPr lang="it-IT" dirty="0" smtClean="0"/>
              <a:t>punti salienti dell’Emilio</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Rivaluta  </a:t>
            </a:r>
            <a:r>
              <a:rPr lang="it-IT" dirty="0"/>
              <a:t>il contatto con la natura e la critica alla società cittadina frivola e ipocrita rispetto alla vita di campagna, ma  al contempo contrappone alla cultura astratta una concreta, l’apprendimento di un mestiere pratico </a:t>
            </a:r>
            <a:r>
              <a:rPr lang="it-IT" dirty="0" smtClean="0"/>
              <a:t>come quello dell’artigiano,  tipo il </a:t>
            </a:r>
            <a:r>
              <a:rPr lang="it-IT" dirty="0"/>
              <a:t>falegname, il lavoro in </a:t>
            </a:r>
            <a:r>
              <a:rPr lang="it-IT" dirty="0" smtClean="0"/>
              <a:t>officina, oltre che il lavoro nei </a:t>
            </a:r>
            <a:r>
              <a:rPr lang="it-IT" dirty="0" smtClean="0"/>
              <a:t>campi, accoglie la religione  senza dogmi.  </a:t>
            </a:r>
            <a:endParaRPr lang="it-IT" dirty="0" smtClean="0"/>
          </a:p>
          <a:p>
            <a:r>
              <a:rPr lang="it-IT" dirty="0" smtClean="0"/>
              <a:t>Traccia i caratteri ideali del giovane: </a:t>
            </a:r>
            <a:r>
              <a:rPr lang="it-IT" dirty="0"/>
              <a:t>sobrio e altruista, si ribella alle ingiustizie, soccorre i poveri  e gli emarginati, odia le regole formali, è cosmopolita per cui deve </a:t>
            </a:r>
            <a:r>
              <a:rPr lang="it-IT" dirty="0" smtClean="0"/>
              <a:t>viaggiare </a:t>
            </a:r>
            <a:r>
              <a:rPr lang="it-IT" dirty="0"/>
              <a:t>per allargare le sue vedute.  Certe volte esagera nella provocazione e finisce per fare qualche proposta </a:t>
            </a:r>
            <a:r>
              <a:rPr lang="it-IT" dirty="0" smtClean="0"/>
              <a:t>assurda, </a:t>
            </a:r>
            <a:r>
              <a:rPr lang="it-IT" dirty="0"/>
              <a:t>ma l’intento generale è </a:t>
            </a:r>
            <a:r>
              <a:rPr lang="it-IT" dirty="0" smtClean="0"/>
              <a:t>chiaro. Le </a:t>
            </a:r>
            <a:r>
              <a:rPr lang="it-IT" dirty="0"/>
              <a:t>sue critiche alla società avviata ad un progresso indiscriminato sono acute e colpiscono nel </a:t>
            </a:r>
            <a:r>
              <a:rPr lang="it-IT" dirty="0" smtClean="0"/>
              <a:t>segno. Dunque:  solo la mia proposta  di educazione naturale porta alla  ragione. </a:t>
            </a:r>
          </a:p>
          <a:p>
            <a:pPr algn="ctr">
              <a:buNone/>
            </a:pPr>
            <a:r>
              <a:rPr lang="it-IT" sz="5100" b="1" dirty="0" smtClean="0"/>
              <a:t>A dire: il vero illuminista sono io</a:t>
            </a:r>
            <a:endParaRPr lang="it-IT" sz="51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produzione matura di Rousseau</a:t>
            </a:r>
            <a:endParaRPr lang="it-IT" dirty="0"/>
          </a:p>
        </p:txBody>
      </p:sp>
      <p:sp>
        <p:nvSpPr>
          <p:cNvPr id="3" name="Segnaposto contenuto 2"/>
          <p:cNvSpPr>
            <a:spLocks noGrp="1"/>
          </p:cNvSpPr>
          <p:nvPr>
            <p:ph idx="1"/>
          </p:nvPr>
        </p:nvSpPr>
        <p:spPr/>
        <p:txBody>
          <a:bodyPr/>
          <a:lstStyle/>
          <a:p>
            <a:pPr algn="ctr">
              <a:buNone/>
            </a:pPr>
            <a:r>
              <a:rPr lang="it-IT" i="1" dirty="0" smtClean="0"/>
              <a:t>Emilio </a:t>
            </a:r>
            <a:r>
              <a:rPr lang="it-IT" dirty="0"/>
              <a:t>e il</a:t>
            </a:r>
            <a:r>
              <a:rPr lang="it-IT" i="1" dirty="0"/>
              <a:t> Contratto </a:t>
            </a:r>
            <a:r>
              <a:rPr lang="it-IT" i="1" dirty="0" smtClean="0"/>
              <a:t>sociale (</a:t>
            </a:r>
            <a:r>
              <a:rPr lang="it-IT" dirty="0" smtClean="0"/>
              <a:t>1762)</a:t>
            </a:r>
          </a:p>
          <a:p>
            <a:pPr>
              <a:buNone/>
            </a:pPr>
            <a:r>
              <a:rPr lang="it-IT" dirty="0" smtClean="0"/>
              <a:t>Opere </a:t>
            </a:r>
            <a:r>
              <a:rPr lang="it-IT" dirty="0"/>
              <a:t>che viaggiano, per così dire su binari paralleli</a:t>
            </a:r>
            <a:r>
              <a:rPr lang="it-IT" dirty="0" smtClean="0"/>
              <a:t>:</a:t>
            </a:r>
          </a:p>
          <a:p>
            <a:r>
              <a:rPr lang="it-IT" b="1" i="1" dirty="0" smtClean="0"/>
              <a:t>Emilio</a:t>
            </a:r>
            <a:r>
              <a:rPr lang="it-IT" b="1" dirty="0" smtClean="0"/>
              <a:t> </a:t>
            </a:r>
            <a:r>
              <a:rPr lang="it-IT" b="1" dirty="0"/>
              <a:t>attiene alla formazione civile dell’individuo contro le degenerazioni </a:t>
            </a:r>
            <a:r>
              <a:rPr lang="it-IT" b="1" dirty="0" smtClean="0"/>
              <a:t>sociali</a:t>
            </a:r>
          </a:p>
          <a:p>
            <a:r>
              <a:rPr lang="it-IT" b="1" dirty="0" smtClean="0"/>
              <a:t>Il </a:t>
            </a:r>
            <a:r>
              <a:rPr lang="it-IT" b="1" i="1" dirty="0"/>
              <a:t>Contratto sociale</a:t>
            </a:r>
            <a:r>
              <a:rPr lang="it-IT" b="1" dirty="0"/>
              <a:t> </a:t>
            </a:r>
            <a:r>
              <a:rPr lang="it-IT" b="1" dirty="0" smtClean="0"/>
              <a:t>prefigura </a:t>
            </a:r>
            <a:r>
              <a:rPr lang="it-IT" b="1" dirty="0"/>
              <a:t>un percorso di rifondazione  per le istituzioni politiche che presiedono la società civile.</a:t>
            </a:r>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L’educazione va fondata sulla natura</a:t>
            </a:r>
            <a:endParaRPr lang="it-IT" dirty="0"/>
          </a:p>
        </p:txBody>
      </p:sp>
      <p:sp>
        <p:nvSpPr>
          <p:cNvPr id="3" name="Segnaposto contenuto 2"/>
          <p:cNvSpPr>
            <a:spLocks noGrp="1"/>
          </p:cNvSpPr>
          <p:nvPr>
            <p:ph idx="1"/>
          </p:nvPr>
        </p:nvSpPr>
        <p:spPr/>
        <p:txBody>
          <a:bodyPr>
            <a:normAutofit fontScale="70000" lnSpcReduction="20000"/>
          </a:bodyPr>
          <a:lstStyle/>
          <a:p>
            <a:r>
              <a:rPr lang="it-IT" dirty="0"/>
              <a:t>Emilio è l’allievo immaginario di Rousseau, ricco, di robusta costituzione, di media intelligenza, orfano e quindi dipendente dal suo precettore in tutto e per tutto, che lo segue dalla nascita ai 25 anni, quando si sposerà con Sofia e formerà una propria famiglia. </a:t>
            </a:r>
            <a:r>
              <a:rPr lang="it-IT" dirty="0" smtClean="0"/>
              <a:t>Va educato  in modo assolutamente individualizzato.</a:t>
            </a:r>
          </a:p>
          <a:p>
            <a:endParaRPr lang="it-IT" dirty="0" smtClean="0"/>
          </a:p>
          <a:p>
            <a:r>
              <a:rPr lang="it-IT" dirty="0" smtClean="0"/>
              <a:t>Questa </a:t>
            </a:r>
            <a:r>
              <a:rPr lang="it-IT" dirty="0" smtClean="0"/>
              <a:t>opera </a:t>
            </a:r>
            <a:r>
              <a:rPr lang="it-IT" dirty="0"/>
              <a:t>potrebbe definirsi la scoperta dell’infanzia come realtà umana </a:t>
            </a:r>
            <a:r>
              <a:rPr lang="it-IT" dirty="0" smtClean="0"/>
              <a:t>  </a:t>
            </a:r>
            <a:r>
              <a:rPr lang="it-IT" dirty="0"/>
              <a:t>peculiare </a:t>
            </a:r>
            <a:r>
              <a:rPr lang="it-IT" dirty="0" smtClean="0"/>
              <a:t>in </a:t>
            </a:r>
            <a:r>
              <a:rPr lang="it-IT" dirty="0"/>
              <a:t>base alla notazione per cui </a:t>
            </a:r>
            <a:r>
              <a:rPr lang="it-IT" dirty="0" smtClean="0"/>
              <a:t>il bambino ha una </a:t>
            </a:r>
            <a:r>
              <a:rPr lang="it-IT" dirty="0"/>
              <a:t>ricchezza </a:t>
            </a:r>
            <a:r>
              <a:rPr lang="it-IT" dirty="0" smtClean="0"/>
              <a:t> </a:t>
            </a:r>
            <a:r>
              <a:rPr lang="it-IT" dirty="0"/>
              <a:t>di potenzialità </a:t>
            </a:r>
            <a:r>
              <a:rPr lang="it-IT" dirty="0" smtClean="0"/>
              <a:t>fin dall’inizio. </a:t>
            </a:r>
            <a:r>
              <a:rPr lang="it-IT" dirty="0"/>
              <a:t>Dunque: scoperta della infanzia e necessità di una appropriata pedagogia. </a:t>
            </a:r>
            <a:endParaRPr lang="it-IT" dirty="0" smtClean="0"/>
          </a:p>
          <a:p>
            <a:endParaRPr lang="it-IT" dirty="0" smtClean="0"/>
          </a:p>
          <a:p>
            <a:r>
              <a:rPr lang="it-IT" b="1" dirty="0" smtClean="0"/>
              <a:t>Obiettivo </a:t>
            </a:r>
            <a:r>
              <a:rPr lang="it-IT" b="1" dirty="0"/>
              <a:t>generale: l’educazione va fondata sulla natura </a:t>
            </a:r>
            <a:r>
              <a:rPr lang="it-IT" b="1" dirty="0" smtClean="0"/>
              <a:t> </a:t>
            </a:r>
            <a:r>
              <a:rPr lang="it-IT" b="1" dirty="0"/>
              <a:t>da preservare e rispettare nei suoi caratteri di base per costruire una “seconda natura” adatta alla convivenza civile.</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Il primo libro dell’Emilio</a:t>
            </a:r>
            <a:endParaRPr lang="it-IT" b="1" dirty="0"/>
          </a:p>
        </p:txBody>
      </p:sp>
      <p:sp>
        <p:nvSpPr>
          <p:cNvPr id="3" name="Segnaposto contenuto 2"/>
          <p:cNvSpPr>
            <a:spLocks noGrp="1"/>
          </p:cNvSpPr>
          <p:nvPr>
            <p:ph idx="1"/>
          </p:nvPr>
        </p:nvSpPr>
        <p:spPr/>
        <p:txBody>
          <a:bodyPr>
            <a:normAutofit fontScale="92500" lnSpcReduction="10000"/>
          </a:bodyPr>
          <a:lstStyle/>
          <a:p>
            <a:pPr>
              <a:buNone/>
            </a:pPr>
            <a:r>
              <a:rPr lang="it-IT" dirty="0" smtClean="0"/>
              <a:t>Nella </a:t>
            </a:r>
            <a:r>
              <a:rPr lang="it-IT" dirty="0"/>
              <a:t>situazione moderna è meglio la educazione privata, le istituzioni pubbliche insegnano inganni e falsità</a:t>
            </a:r>
            <a:r>
              <a:rPr lang="it-IT" dirty="0" smtClean="0"/>
              <a:t>:</a:t>
            </a:r>
          </a:p>
          <a:p>
            <a:pPr>
              <a:buNone/>
            </a:pPr>
            <a:r>
              <a:rPr lang="it-IT" dirty="0" smtClean="0"/>
              <a:t> </a:t>
            </a:r>
            <a:r>
              <a:rPr lang="it-IT" dirty="0"/>
              <a:t>“Che il mio allievo sia destinato alle armi, alla Chiesa, o alla toga poco importa. Prima della vocazione dei genitori la natura lo chiama alla vita umana. Vivere è il mestiere che gli voglio insegnare. Uscendo dalle mie mani, egli non sarà, ne convengo, né magistrato, né soldato, né prete; sarà prima di tutto uomo.”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smtClean="0"/>
              <a:t>Le prime norme per la  primissima infanzia</a:t>
            </a:r>
            <a:endParaRPr lang="it-IT" sz="3600" dirty="0"/>
          </a:p>
        </p:txBody>
      </p:sp>
      <p:sp>
        <p:nvSpPr>
          <p:cNvPr id="3" name="Segnaposto contenuto 2"/>
          <p:cNvSpPr>
            <a:spLocks noGrp="1"/>
          </p:cNvSpPr>
          <p:nvPr>
            <p:ph idx="1"/>
          </p:nvPr>
        </p:nvSpPr>
        <p:spPr/>
        <p:txBody>
          <a:bodyPr>
            <a:normAutofit fontScale="62500" lnSpcReduction="20000"/>
          </a:bodyPr>
          <a:lstStyle/>
          <a:p>
            <a:pPr>
              <a:buNone/>
            </a:pPr>
            <a:r>
              <a:rPr lang="it-IT" dirty="0" smtClean="0"/>
              <a:t>Il neonato:</a:t>
            </a:r>
          </a:p>
          <a:p>
            <a:r>
              <a:rPr lang="it-IT" dirty="0" smtClean="0"/>
              <a:t> </a:t>
            </a:r>
            <a:r>
              <a:rPr lang="it-IT" dirty="0" smtClean="0"/>
              <a:t>non deve essere imprigionato in rigide fasce, se orfano allattato da robuste contadine, che mangiando più legumi che carne rispetto alle donne di città hanno latte più sano, ( “il latte delle femmine erbivore è più dolce e salutare di quelle carnivore</a:t>
            </a:r>
            <a:r>
              <a:rPr lang="it-IT" dirty="0" smtClean="0"/>
              <a:t>”). </a:t>
            </a:r>
          </a:p>
          <a:p>
            <a:r>
              <a:rPr lang="it-IT" dirty="0" smtClean="0"/>
              <a:t>deve  </a:t>
            </a:r>
            <a:r>
              <a:rPr lang="it-IT" dirty="0" smtClean="0"/>
              <a:t>vivere a contatto con la natura e la campagna perché “gli uomini non sono fatti per essere ammucchiati come </a:t>
            </a:r>
            <a:r>
              <a:rPr lang="it-IT" dirty="0" smtClean="0"/>
              <a:t>formiche … ammassati </a:t>
            </a:r>
            <a:r>
              <a:rPr lang="it-IT" dirty="0" smtClean="0"/>
              <a:t>come </a:t>
            </a:r>
            <a:r>
              <a:rPr lang="it-IT" dirty="0" smtClean="0"/>
              <a:t>montoni, </a:t>
            </a:r>
            <a:r>
              <a:rPr lang="it-IT" dirty="0" smtClean="0"/>
              <a:t>le città sono la voragine per la specie </a:t>
            </a:r>
            <a:r>
              <a:rPr lang="it-IT" dirty="0" smtClean="0"/>
              <a:t>umana … è </a:t>
            </a:r>
            <a:r>
              <a:rPr lang="it-IT" dirty="0" smtClean="0"/>
              <a:t>sempre la campagna che offre il mezzo di questo rinnovamento </a:t>
            </a:r>
            <a:r>
              <a:rPr lang="it-IT" dirty="0" smtClean="0"/>
              <a:t>.   </a:t>
            </a:r>
            <a:r>
              <a:rPr lang="it-IT" dirty="0" smtClean="0"/>
              <a:t>Bisogna accettare il loro chiasso che non è inopportuno, anzi piacevole </a:t>
            </a:r>
            <a:r>
              <a:rPr lang="it-IT" dirty="0" smtClean="0"/>
              <a:t>, </a:t>
            </a:r>
            <a:r>
              <a:rPr lang="it-IT" dirty="0" smtClean="0"/>
              <a:t>“rende il padre e la madre più necessari e stringe il vincolo coniugale”. </a:t>
            </a:r>
            <a:endParaRPr lang="it-IT" dirty="0" smtClean="0"/>
          </a:p>
          <a:p>
            <a:r>
              <a:rPr lang="it-IT" dirty="0" smtClean="0"/>
              <a:t>Si </a:t>
            </a:r>
            <a:r>
              <a:rPr lang="it-IT" dirty="0" smtClean="0"/>
              <a:t>accetti la </a:t>
            </a:r>
            <a:r>
              <a:rPr lang="it-IT" dirty="0" smtClean="0"/>
              <a:t>sua curiosità che </a:t>
            </a:r>
            <a:r>
              <a:rPr lang="it-IT" dirty="0" smtClean="0"/>
              <a:t>vuole tastare le cose, ma non si ceda ai loro lamenti, che da preghiere si trasformano  in ordini  di cui si diverrebbe succubi.  </a:t>
            </a:r>
            <a:r>
              <a:rPr lang="it-IT" dirty="0" smtClean="0"/>
              <a:t>Va lasciato libero, ma non assecondato nei capricci,  troppe delicatezze non lo temprano per le durezze della vita.</a:t>
            </a: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Libro secondo</a:t>
            </a:r>
            <a:endParaRPr lang="it-IT" b="1" dirty="0"/>
          </a:p>
        </p:txBody>
      </p:sp>
      <p:sp>
        <p:nvSpPr>
          <p:cNvPr id="3" name="Segnaposto contenuto 2"/>
          <p:cNvSpPr>
            <a:spLocks noGrp="1"/>
          </p:cNvSpPr>
          <p:nvPr>
            <p:ph idx="1"/>
          </p:nvPr>
        </p:nvSpPr>
        <p:spPr/>
        <p:txBody>
          <a:bodyPr>
            <a:normAutofit fontScale="85000" lnSpcReduction="20000"/>
          </a:bodyPr>
          <a:lstStyle/>
          <a:p>
            <a:pPr>
              <a:buNone/>
            </a:pPr>
            <a:r>
              <a:rPr lang="it-IT" dirty="0" smtClean="0"/>
              <a:t>Dall’inizio </a:t>
            </a:r>
            <a:r>
              <a:rPr lang="it-IT" dirty="0" smtClean="0"/>
              <a:t>dell’apprendimento del linguaggio ai 12 anni, </a:t>
            </a:r>
            <a:r>
              <a:rPr lang="it-IT" dirty="0" smtClean="0"/>
              <a:t>questo è il </a:t>
            </a:r>
            <a:r>
              <a:rPr lang="it-IT" dirty="0" smtClean="0"/>
              <a:t>periodo </a:t>
            </a:r>
            <a:r>
              <a:rPr lang="it-IT" dirty="0" smtClean="0"/>
              <a:t> </a:t>
            </a:r>
            <a:r>
              <a:rPr lang="it-IT" dirty="0" smtClean="0"/>
              <a:t>decisivo per l’educazione del bambino che  diventa pian piano ragazzino. Egli deve commisurare i desideri alle forze, né comandare né obbedire, ma decidere ragionando sulle possibilità offerte dalla realtà imparando le sue forze e i suoi limiti.  La proposta di Rousseau nel suo complesso acquista caratteri </a:t>
            </a:r>
            <a:r>
              <a:rPr lang="it-IT" dirty="0" smtClean="0"/>
              <a:t>rivoluzionaria. </a:t>
            </a:r>
            <a:r>
              <a:rPr lang="it-IT" dirty="0" smtClean="0"/>
              <a:t>Non  vale ragionare  in astratto con i fanciulli né insegnar loro a farlo: “questo era la grande massima di </a:t>
            </a:r>
            <a:r>
              <a:rPr lang="it-IT" dirty="0" err="1" smtClean="0"/>
              <a:t>Locke</a:t>
            </a:r>
            <a:r>
              <a:rPr lang="it-IT" dirty="0" smtClean="0"/>
              <a:t>, ed è la più in voga oggi: il suo successo non mi sembra tale da accreditarla; in quanto a me, non vedo nulla di più sciocco di quei fanciulli  coi quali si è ragionato tanto”. </a:t>
            </a:r>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Che cosa è la </a:t>
            </a:r>
            <a:r>
              <a:rPr lang="it-IT" b="1" dirty="0" smtClean="0"/>
              <a:t>educazione negativa</a:t>
            </a:r>
            <a:r>
              <a:rPr lang="it-IT" dirty="0" smtClean="0"/>
              <a:t>?</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“non </a:t>
            </a:r>
            <a:r>
              <a:rPr lang="it-IT" dirty="0" smtClean="0"/>
              <a:t>già nell’insegnare la virtù e la verità,  ma nel garantire il cuore dal vizio e dall’errore” per cui “cominciando con il non far nulla, voi avreste fatto un prodigio di educazione”.  </a:t>
            </a:r>
          </a:p>
          <a:p>
            <a:r>
              <a:rPr lang="it-IT" dirty="0" smtClean="0"/>
              <a:t> “Oserò esporre qui la più grande, la più importante, la più utile norma di tutta l’educazione?  Essa consiste non nel guadagnar tempo, ma nel perderne. Lettori superficiali, perdonatemi il paradosso […] preferisco essere un uomo da paradossi che un uomo da pregiudizi.  La ricetta è: “lasciate maturare l’infanzia nei fanciulli”. Vedi il medico saggio che non prescrive arditamente, alla prima visita, ricette, a un ammalato ma ne studia innanzitutto il temperamento </a:t>
            </a:r>
            <a:r>
              <a:rPr lang="it-IT" dirty="0" smtClean="0"/>
              <a:t>... comincia </a:t>
            </a:r>
            <a:r>
              <a:rPr lang="it-IT" dirty="0" smtClean="0"/>
              <a:t>tardi a curarlo, ma lo guarisce, mentre il medico troppo frettoloso lo uccide”.</a:t>
            </a:r>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Rousseau provocatore: </a:t>
            </a:r>
            <a:r>
              <a:rPr lang="it-IT" b="1" dirty="0" smtClean="0"/>
              <a:t>niente castighi </a:t>
            </a:r>
            <a:endParaRPr lang="it-IT" b="1" dirty="0"/>
          </a:p>
        </p:txBody>
      </p:sp>
      <p:sp>
        <p:nvSpPr>
          <p:cNvPr id="3" name="Segnaposto contenuto 2"/>
          <p:cNvSpPr>
            <a:spLocks noGrp="1"/>
          </p:cNvSpPr>
          <p:nvPr>
            <p:ph idx="1"/>
          </p:nvPr>
        </p:nvSpPr>
        <p:spPr/>
        <p:txBody>
          <a:bodyPr>
            <a:normAutofit fontScale="92500" lnSpcReduction="20000"/>
          </a:bodyPr>
          <a:lstStyle/>
          <a:p>
            <a:pPr>
              <a:buNone/>
            </a:pPr>
            <a:r>
              <a:rPr lang="it-IT" dirty="0" smtClean="0"/>
              <a:t>“</a:t>
            </a:r>
            <a:r>
              <a:rPr lang="it-IT" dirty="0" smtClean="0"/>
              <a:t>Ho già detto abbastanza per far comprendere che non bisogna mai infliggere ai fanciulli il castigo come castigo, ma che questo deve sempre capitar loro come conseguenza naturale delle loro cattive azioni</a:t>
            </a:r>
            <a:r>
              <a:rPr lang="it-IT" dirty="0" smtClean="0"/>
              <a:t>”.  </a:t>
            </a:r>
            <a:r>
              <a:rPr lang="it-IT" dirty="0" smtClean="0"/>
              <a:t>Questo non vuol dire che  il fanciullo non debba essere guidato ma l’educatore con il massimo tatto deve portarlo nella situazione che  “farà quello che vuole, ma che deve essere portato a volere ciò che l’educatore vuole che faccia”  </a:t>
            </a:r>
          </a:p>
          <a:p>
            <a:pPr>
              <a:buNone/>
            </a:pPr>
            <a:r>
              <a:rPr lang="it-IT" dirty="0" smtClean="0"/>
              <a:t> </a:t>
            </a:r>
            <a:endParaRPr lang="it-IT"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476</TotalTime>
  <Words>2461</Words>
  <Application>Microsoft Office PowerPoint</Application>
  <PresentationFormat>Presentazione su schermo (4:3)</PresentationFormat>
  <Paragraphs>65</Paragraphs>
  <Slides>20</Slides>
  <Notes>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Tema di Office</vt:lpstr>
      <vt:lpstr>L’Emilio  Jean Jacques Rousseau (1712-1778)</vt:lpstr>
      <vt:lpstr>Confessioni</vt:lpstr>
      <vt:lpstr>La produzione matura di Rousseau</vt:lpstr>
      <vt:lpstr>L’educazione va fondata sulla natura</vt:lpstr>
      <vt:lpstr>Il primo libro dell’Emilio</vt:lpstr>
      <vt:lpstr>Le prime norme per la  primissima infanzia</vt:lpstr>
      <vt:lpstr>Libro secondo</vt:lpstr>
      <vt:lpstr>Che cosa è la educazione negativa?</vt:lpstr>
      <vt:lpstr>Rousseau provocatore: niente castighi </vt:lpstr>
      <vt:lpstr>Rousseau scandaloso: niente letture</vt:lpstr>
      <vt:lpstr>Coltivare il corpo serve allo spirito!</vt:lpstr>
      <vt:lpstr>Libro terzo</vt:lpstr>
      <vt:lpstr>Che cosa deve apprendere Emilio </vt:lpstr>
      <vt:lpstr>Libro quarto  Il mormorio delle passioni nascenti</vt:lpstr>
      <vt:lpstr>Libro quarto  i caratteri dell’educazione</vt:lpstr>
      <vt:lpstr>Libro quinto: Emilio adulto</vt:lpstr>
      <vt:lpstr>Prima viaggi, poi il matrimonio</vt:lpstr>
      <vt:lpstr>Dedica di Rousseau al lettore</vt:lpstr>
      <vt:lpstr>Un illuminista “fuori dal coro”</vt:lpstr>
      <vt:lpstr>I punti salienti dell’Emilio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L’Emilio  Jean Jacques Rousseau (1712-1778)</dc:title>
  <dc:creator>Utente</dc:creator>
  <cp:lastModifiedBy>Utente</cp:lastModifiedBy>
  <cp:revision>68</cp:revision>
  <dcterms:created xsi:type="dcterms:W3CDTF">2018-01-23T17:04:56Z</dcterms:created>
  <dcterms:modified xsi:type="dcterms:W3CDTF">2018-01-24T11:49:15Z</dcterms:modified>
</cp:coreProperties>
</file>