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0"/>
  </p:handoutMasterIdLst>
  <p:sldIdLst>
    <p:sldId id="256" r:id="rId2"/>
    <p:sldId id="257" r:id="rId3"/>
    <p:sldId id="258" r:id="rId4"/>
    <p:sldId id="259" r:id="rId5"/>
    <p:sldId id="260" r:id="rId6"/>
    <p:sldId id="261" r:id="rId7"/>
    <p:sldId id="262" r:id="rId8"/>
    <p:sldId id="271" r:id="rId9"/>
    <p:sldId id="263" r:id="rId10"/>
    <p:sldId id="264" r:id="rId11"/>
    <p:sldId id="270" r:id="rId12"/>
    <p:sldId id="265" r:id="rId13"/>
    <p:sldId id="266" r:id="rId14"/>
    <p:sldId id="267" r:id="rId15"/>
    <p:sldId id="268" r:id="rId16"/>
    <p:sldId id="269" r:id="rId17"/>
    <p:sldId id="272" r:id="rId18"/>
    <p:sldId id="273" r:id="rId19"/>
  </p:sldIdLst>
  <p:sldSz cx="9144000" cy="6858000" type="screen4x3"/>
  <p:notesSz cx="6877050" cy="96567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60"/>
  </p:normalViewPr>
  <p:slideViewPr>
    <p:cSldViewPr>
      <p:cViewPr varScale="1">
        <p:scale>
          <a:sx n="68" d="100"/>
          <a:sy n="68" d="100"/>
        </p:scale>
        <p:origin x="-145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0055" cy="482838"/>
          </a:xfrm>
          <a:prstGeom prst="rect">
            <a:avLst/>
          </a:prstGeom>
        </p:spPr>
        <p:txBody>
          <a:bodyPr vert="horz" lIns="94476" tIns="47238" rIns="94476" bIns="47238" rtlCol="0"/>
          <a:lstStyle>
            <a:lvl1pPr algn="l">
              <a:defRPr sz="1200"/>
            </a:lvl1pPr>
          </a:lstStyle>
          <a:p>
            <a:endParaRPr lang="it-IT"/>
          </a:p>
        </p:txBody>
      </p:sp>
      <p:sp>
        <p:nvSpPr>
          <p:cNvPr id="3" name="Segnaposto data 2"/>
          <p:cNvSpPr>
            <a:spLocks noGrp="1"/>
          </p:cNvSpPr>
          <p:nvPr>
            <p:ph type="dt" sz="quarter" idx="1"/>
          </p:nvPr>
        </p:nvSpPr>
        <p:spPr>
          <a:xfrm>
            <a:off x="3895404" y="0"/>
            <a:ext cx="2980055" cy="482838"/>
          </a:xfrm>
          <a:prstGeom prst="rect">
            <a:avLst/>
          </a:prstGeom>
        </p:spPr>
        <p:txBody>
          <a:bodyPr vert="horz" lIns="94476" tIns="47238" rIns="94476" bIns="47238" rtlCol="0"/>
          <a:lstStyle>
            <a:lvl1pPr algn="r">
              <a:defRPr sz="1200"/>
            </a:lvl1pPr>
          </a:lstStyle>
          <a:p>
            <a:fld id="{1C56E4E6-5618-4A57-AF07-1D26ADC02401}" type="datetimeFigureOut">
              <a:rPr lang="it-IT" smtClean="0"/>
              <a:t>29/01/2018</a:t>
            </a:fld>
            <a:endParaRPr lang="it-IT"/>
          </a:p>
        </p:txBody>
      </p:sp>
      <p:sp>
        <p:nvSpPr>
          <p:cNvPr id="4" name="Segnaposto piè di pagina 3"/>
          <p:cNvSpPr>
            <a:spLocks noGrp="1"/>
          </p:cNvSpPr>
          <p:nvPr>
            <p:ph type="ftr" sz="quarter" idx="2"/>
          </p:nvPr>
        </p:nvSpPr>
        <p:spPr>
          <a:xfrm>
            <a:off x="0" y="9172249"/>
            <a:ext cx="2980055" cy="482838"/>
          </a:xfrm>
          <a:prstGeom prst="rect">
            <a:avLst/>
          </a:prstGeom>
        </p:spPr>
        <p:txBody>
          <a:bodyPr vert="horz" lIns="94476" tIns="47238" rIns="94476" bIns="47238" rtlCol="0" anchor="b"/>
          <a:lstStyle>
            <a:lvl1pPr algn="l">
              <a:defRPr sz="1200"/>
            </a:lvl1pPr>
          </a:lstStyle>
          <a:p>
            <a:endParaRPr lang="it-IT"/>
          </a:p>
        </p:txBody>
      </p:sp>
      <p:sp>
        <p:nvSpPr>
          <p:cNvPr id="5" name="Segnaposto numero diapositiva 4"/>
          <p:cNvSpPr>
            <a:spLocks noGrp="1"/>
          </p:cNvSpPr>
          <p:nvPr>
            <p:ph type="sldNum" sz="quarter" idx="3"/>
          </p:nvPr>
        </p:nvSpPr>
        <p:spPr>
          <a:xfrm>
            <a:off x="3895404" y="9172249"/>
            <a:ext cx="2980055" cy="482838"/>
          </a:xfrm>
          <a:prstGeom prst="rect">
            <a:avLst/>
          </a:prstGeom>
        </p:spPr>
        <p:txBody>
          <a:bodyPr vert="horz" lIns="94476" tIns="47238" rIns="94476" bIns="47238" rtlCol="0" anchor="b"/>
          <a:lstStyle>
            <a:lvl1pPr algn="r">
              <a:defRPr sz="1200"/>
            </a:lvl1pPr>
          </a:lstStyle>
          <a:p>
            <a:fld id="{E4874A31-9438-4C3A-889E-C1000EC521B0}" type="slidenum">
              <a:rPr lang="it-IT" smtClean="0"/>
              <a:t>‹N›</a:t>
            </a:fld>
            <a:endParaRPr lang="it-IT"/>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34EDA77-BC7D-4F87-9ED7-0D04556E6C3E}" type="datetimeFigureOut">
              <a:rPr lang="it-IT" smtClean="0"/>
              <a:pPr/>
              <a:t>29/01/2018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4FEFCD-CFC1-4FED-9762-040D92967B53}"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4EDA77-BC7D-4F87-9ED7-0D04556E6C3E}" type="datetimeFigureOut">
              <a:rPr lang="it-IT" smtClean="0"/>
              <a:pPr/>
              <a:t>29/01/2018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4FEFCD-CFC1-4FED-9762-040D92967B53}"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620688"/>
            <a:ext cx="7772400" cy="1470025"/>
          </a:xfrm>
        </p:spPr>
        <p:txBody>
          <a:bodyPr>
            <a:normAutofit fontScale="90000"/>
          </a:bodyPr>
          <a:lstStyle/>
          <a:p>
            <a:pPr algn="l"/>
            <a:r>
              <a:rPr lang="fr-BE" sz="4000" dirty="0"/>
              <a:t>IL CONTRATTO SOCIALE  </a:t>
            </a:r>
            <a:r>
              <a:rPr lang="fr-BE" sz="4000" dirty="0" smtClean="0"/>
              <a:t>(1762)</a:t>
            </a:r>
            <a:r>
              <a:rPr lang="fr-BE" dirty="0" smtClean="0"/>
              <a:t/>
            </a:r>
            <a:br>
              <a:rPr lang="fr-BE" dirty="0" smtClean="0"/>
            </a:br>
            <a:r>
              <a:rPr lang="fr-BE" sz="3600" dirty="0" smtClean="0"/>
              <a:t>Jean Jacques Rousseau </a:t>
            </a:r>
            <a:r>
              <a:rPr lang="it-IT" sz="3600" dirty="0"/>
              <a:t/>
            </a:r>
            <a:br>
              <a:rPr lang="it-IT" sz="3600" dirty="0"/>
            </a:br>
            <a:endParaRPr lang="it-IT" sz="3600" dirty="0"/>
          </a:p>
        </p:txBody>
      </p:sp>
      <p:sp>
        <p:nvSpPr>
          <p:cNvPr id="3" name="Sottotitolo 2"/>
          <p:cNvSpPr>
            <a:spLocks noGrp="1"/>
          </p:cNvSpPr>
          <p:nvPr>
            <p:ph type="subTitle" idx="1"/>
          </p:nvPr>
        </p:nvSpPr>
        <p:spPr>
          <a:xfrm>
            <a:off x="323528" y="5445224"/>
            <a:ext cx="3528392" cy="960512"/>
          </a:xfrm>
        </p:spPr>
        <p:txBody>
          <a:bodyPr>
            <a:normAutofit fontScale="92500" lnSpcReduction="20000"/>
          </a:bodyPr>
          <a:lstStyle/>
          <a:p>
            <a:endParaRPr lang="it-IT" dirty="0" smtClean="0"/>
          </a:p>
          <a:p>
            <a:pPr algn="l"/>
            <a:r>
              <a:rPr lang="it-IT" sz="3000" dirty="0" smtClean="0">
                <a:solidFill>
                  <a:schemeClr val="tx1"/>
                </a:solidFill>
              </a:rPr>
              <a:t>Franco </a:t>
            </a:r>
            <a:r>
              <a:rPr lang="it-IT" sz="3000" dirty="0" err="1" smtClean="0">
                <a:solidFill>
                  <a:schemeClr val="tx1"/>
                </a:solidFill>
              </a:rPr>
              <a:t>Sarcinelli</a:t>
            </a:r>
            <a:endParaRPr lang="it-IT" sz="3000" dirty="0">
              <a:solidFill>
                <a:schemeClr val="tx1"/>
              </a:solidFill>
            </a:endParaRPr>
          </a:p>
        </p:txBody>
      </p:sp>
      <p:pic>
        <p:nvPicPr>
          <p:cNvPr id="11266" name="Picture 2" descr="Immagine correlata"/>
          <p:cNvPicPr>
            <a:picLocks noChangeAspect="1" noChangeArrowheads="1"/>
          </p:cNvPicPr>
          <p:nvPr/>
        </p:nvPicPr>
        <p:blipFill>
          <a:blip r:embed="rId2" cstate="print"/>
          <a:srcRect/>
          <a:stretch>
            <a:fillRect/>
          </a:stretch>
        </p:blipFill>
        <p:spPr bwMode="auto">
          <a:xfrm>
            <a:off x="5076056" y="1556792"/>
            <a:ext cx="3384376" cy="510430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smtClean="0"/>
              <a:t>La sovranità è del popolo</a:t>
            </a:r>
            <a:r>
              <a:rPr lang="it-IT" smtClean="0"/>
              <a:t/>
            </a:r>
            <a:br>
              <a:rPr lang="it-IT" smtClean="0"/>
            </a:br>
            <a:endParaRPr lang="it-IT" dirty="0"/>
          </a:p>
        </p:txBody>
      </p:sp>
      <p:sp>
        <p:nvSpPr>
          <p:cNvPr id="3" name="Segnaposto contenuto 2"/>
          <p:cNvSpPr>
            <a:spLocks noGrp="1"/>
          </p:cNvSpPr>
          <p:nvPr>
            <p:ph idx="1"/>
          </p:nvPr>
        </p:nvSpPr>
        <p:spPr/>
        <p:txBody>
          <a:bodyPr>
            <a:normAutofit fontScale="85000" lnSpcReduction="10000"/>
          </a:bodyPr>
          <a:lstStyle/>
          <a:p>
            <a:pPr>
              <a:buNone/>
            </a:pPr>
            <a:endParaRPr lang="it-IT" dirty="0" smtClean="0"/>
          </a:p>
          <a:p>
            <a:pPr>
              <a:buNone/>
            </a:pPr>
            <a:r>
              <a:rPr lang="it-IT" dirty="0" smtClean="0"/>
              <a:t>In questo senso la sovranità risiede nel popolo ed  è </a:t>
            </a:r>
            <a:r>
              <a:rPr lang="it-IT" b="1" dirty="0" smtClean="0"/>
              <a:t>retta</a:t>
            </a:r>
            <a:r>
              <a:rPr lang="it-IT" dirty="0" smtClean="0"/>
              <a:t> (in quanto diretta alla conservazione e al benessere di tutti), </a:t>
            </a:r>
            <a:r>
              <a:rPr lang="it-IT" b="1" dirty="0" smtClean="0"/>
              <a:t>infallibile</a:t>
            </a:r>
            <a:r>
              <a:rPr lang="it-IT" dirty="0" smtClean="0"/>
              <a:t>,  </a:t>
            </a:r>
            <a:r>
              <a:rPr lang="it-IT" b="1" dirty="0" smtClean="0"/>
              <a:t>giusta</a:t>
            </a:r>
            <a:r>
              <a:rPr lang="it-IT" dirty="0" smtClean="0"/>
              <a:t> (contro privilegi e preferenze), </a:t>
            </a:r>
            <a:r>
              <a:rPr lang="it-IT" b="1" dirty="0" smtClean="0"/>
              <a:t>indistruttibile </a:t>
            </a:r>
            <a:r>
              <a:rPr lang="it-IT" dirty="0" smtClean="0"/>
              <a:t>(anche se temporaneamente può essere oscurata da particolarismi) .      </a:t>
            </a:r>
          </a:p>
          <a:p>
            <a:pPr>
              <a:buNone/>
            </a:pPr>
            <a:r>
              <a:rPr lang="it-IT" dirty="0" smtClean="0"/>
              <a:t>La forma dello stato deve essere </a:t>
            </a:r>
            <a:r>
              <a:rPr lang="it-IT" u="sng" dirty="0" smtClean="0"/>
              <a:t>repubblicana</a:t>
            </a:r>
            <a:r>
              <a:rPr lang="it-IT" dirty="0" smtClean="0"/>
              <a:t> e  in esso l’individuo è insieme </a:t>
            </a:r>
            <a:r>
              <a:rPr lang="it-IT" u="sng" dirty="0" smtClean="0"/>
              <a:t>cittadino</a:t>
            </a:r>
            <a:r>
              <a:rPr lang="it-IT" dirty="0" smtClean="0"/>
              <a:t> in quanto partecipe della legislazione, e </a:t>
            </a:r>
            <a:r>
              <a:rPr lang="it-IT" u="sng" dirty="0" smtClean="0"/>
              <a:t>suddito</a:t>
            </a:r>
            <a:r>
              <a:rPr lang="it-IT" dirty="0" smtClean="0"/>
              <a:t> in quanto soggetto alla legge.</a:t>
            </a:r>
          </a:p>
          <a:p>
            <a:pPr>
              <a:buNone/>
            </a:pPr>
            <a:r>
              <a:rPr lang="it-IT"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Volontà generale e volontà di tutti</a:t>
            </a:r>
            <a:endParaRPr lang="it-IT" dirty="0"/>
          </a:p>
        </p:txBody>
      </p:sp>
      <p:sp>
        <p:nvSpPr>
          <p:cNvPr id="3" name="Segnaposto contenuto 2"/>
          <p:cNvSpPr>
            <a:spLocks noGrp="1"/>
          </p:cNvSpPr>
          <p:nvPr>
            <p:ph idx="1"/>
          </p:nvPr>
        </p:nvSpPr>
        <p:spPr/>
        <p:txBody>
          <a:bodyPr/>
          <a:lstStyle/>
          <a:p>
            <a:pPr>
              <a:buNone/>
            </a:pPr>
            <a:r>
              <a:rPr lang="it-IT" dirty="0" smtClean="0"/>
              <a:t>C’è differenza tra le due volontà: la volontà generale non è la somma della volontà dei singoli individui,  non rispecchia volontà degli interessi e delle circostanze che li  differenziano tra loro, ma si configura come espressione di un interesse generale superiore che li accomuna. Su questo </a:t>
            </a:r>
            <a:r>
              <a:rPr lang="it-IT" b="1" dirty="0" smtClean="0"/>
              <a:t>si fonda la legislazione </a:t>
            </a:r>
            <a:r>
              <a:rPr lang="it-IT" dirty="0" smtClean="0"/>
              <a:t>che  è espressione della volontà generale. </a:t>
            </a: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476672"/>
            <a:ext cx="8229600" cy="1143000"/>
          </a:xfrm>
        </p:spPr>
        <p:txBody>
          <a:bodyPr>
            <a:normAutofit fontScale="90000"/>
          </a:bodyPr>
          <a:lstStyle/>
          <a:p>
            <a:pPr lvl="0"/>
            <a:r>
              <a:rPr lang="it-IT" b="1" dirty="0" smtClean="0"/>
              <a:t/>
            </a:r>
            <a:br>
              <a:rPr lang="it-IT" b="1" dirty="0" smtClean="0"/>
            </a:br>
            <a:r>
              <a:rPr lang="it-IT" b="1" dirty="0"/>
              <a:t/>
            </a:r>
            <a:br>
              <a:rPr lang="it-IT" b="1" dirty="0"/>
            </a:br>
            <a:r>
              <a:rPr lang="it-IT" b="1" dirty="0" smtClean="0"/>
              <a:t>Che libertà è quella di Rousseau?</a:t>
            </a:r>
            <a:r>
              <a:rPr lang="it-IT" dirty="0" smtClean="0"/>
              <a:t/>
            </a:r>
            <a:br>
              <a:rPr lang="it-IT" dirty="0" smtClean="0"/>
            </a:br>
            <a:r>
              <a:rPr lang="it-IT" b="1" dirty="0" smtClean="0"/>
              <a:t> </a:t>
            </a:r>
            <a:r>
              <a:rPr lang="it-IT" dirty="0" smtClean="0"/>
              <a:t/>
            </a:r>
            <a:br>
              <a:rPr lang="it-IT" dirty="0" smtClean="0"/>
            </a:br>
            <a:endParaRPr lang="it-IT" dirty="0"/>
          </a:p>
        </p:txBody>
      </p:sp>
      <p:sp>
        <p:nvSpPr>
          <p:cNvPr id="3" name="Segnaposto contenuto 2"/>
          <p:cNvSpPr>
            <a:spLocks noGrp="1"/>
          </p:cNvSpPr>
          <p:nvPr>
            <p:ph idx="1"/>
          </p:nvPr>
        </p:nvSpPr>
        <p:spPr/>
        <p:txBody>
          <a:bodyPr>
            <a:normAutofit/>
          </a:bodyPr>
          <a:lstStyle/>
          <a:p>
            <a:pPr>
              <a:buNone/>
            </a:pPr>
            <a:r>
              <a:rPr lang="it-IT" dirty="0" smtClean="0"/>
              <a:t>La </a:t>
            </a:r>
            <a:r>
              <a:rPr lang="it-IT" dirty="0"/>
              <a:t>risposta di Norberto Bobbio: “nella  dottrina liberale classica ‘essere liberi’ significa godere di una sfera di azione , più o meno larga, non controllata dagli organi del potere statale (…) differente  il significato adoperato nella dottrina democratica, secondo la quale ‘essere liberi’ significa non già non aver leggi, ma dare leggi a se stessi”</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dirty="0" smtClean="0"/>
              <a:t>Tra Hobbes, </a:t>
            </a:r>
            <a:r>
              <a:rPr lang="it-IT" b="1" dirty="0" err="1" smtClean="0"/>
              <a:t>Locke</a:t>
            </a:r>
            <a:r>
              <a:rPr lang="it-IT" b="1" dirty="0" smtClean="0"/>
              <a:t> e </a:t>
            </a:r>
            <a:r>
              <a:rPr lang="it-IT" b="1" dirty="0" err="1" smtClean="0"/>
              <a:t>Kant</a:t>
            </a:r>
            <a:r>
              <a:rPr lang="it-IT" dirty="0" smtClean="0"/>
              <a:t/>
            </a:r>
            <a:br>
              <a:rPr lang="it-IT" dirty="0" smtClean="0"/>
            </a:br>
            <a:endParaRPr lang="it-IT" dirty="0"/>
          </a:p>
        </p:txBody>
      </p:sp>
      <p:sp>
        <p:nvSpPr>
          <p:cNvPr id="3" name="Segnaposto contenuto 2"/>
          <p:cNvSpPr>
            <a:spLocks noGrp="1"/>
          </p:cNvSpPr>
          <p:nvPr>
            <p:ph idx="1"/>
          </p:nvPr>
        </p:nvSpPr>
        <p:spPr/>
        <p:txBody>
          <a:bodyPr>
            <a:normAutofit fontScale="85000" lnSpcReduction="20000"/>
          </a:bodyPr>
          <a:lstStyle/>
          <a:p>
            <a:pPr>
              <a:buNone/>
            </a:pPr>
            <a:r>
              <a:rPr lang="it-IT" dirty="0" smtClean="0"/>
              <a:t>L’obbedienza </a:t>
            </a:r>
            <a:r>
              <a:rPr lang="it-IT" dirty="0"/>
              <a:t>alle leggi per </a:t>
            </a:r>
            <a:r>
              <a:rPr lang="it-IT" b="1" dirty="0"/>
              <a:t>Hobbes</a:t>
            </a:r>
            <a:r>
              <a:rPr lang="it-IT" dirty="0"/>
              <a:t> si basa </a:t>
            </a:r>
            <a:r>
              <a:rPr lang="it-IT" b="1" dirty="0"/>
              <a:t>sulla forza</a:t>
            </a:r>
            <a:r>
              <a:rPr lang="it-IT" dirty="0"/>
              <a:t> in quanto mezzo idoneo a conferire unità a una moltitudine altrimenti non aggregabile; per </a:t>
            </a:r>
            <a:r>
              <a:rPr lang="it-IT" b="1" dirty="0" err="1"/>
              <a:t>Locke</a:t>
            </a:r>
            <a:r>
              <a:rPr lang="it-IT" dirty="0"/>
              <a:t> </a:t>
            </a:r>
            <a:r>
              <a:rPr lang="it-IT" b="1" dirty="0"/>
              <a:t>si basa sull’interesse economico-sociale </a:t>
            </a:r>
            <a:r>
              <a:rPr lang="it-IT" dirty="0"/>
              <a:t>dell’uomo ‘egoista ragionevole’ con il massimo della tutela possibile di fronte all’ingerenza statale, per </a:t>
            </a:r>
            <a:r>
              <a:rPr lang="it-IT" b="1" u="sng" dirty="0" smtClean="0"/>
              <a:t>Rousseau</a:t>
            </a:r>
            <a:r>
              <a:rPr lang="it-IT" dirty="0" smtClean="0"/>
              <a:t> </a:t>
            </a:r>
            <a:r>
              <a:rPr lang="it-IT" dirty="0"/>
              <a:t>l’obbedienza  si basa sul dovere in quanto “è impossibile che qualsivoglia istituzione possa funzionare secondo lo spirito in cui è stata costituita, se non è diretta secondo la legge del dovere” [ qui si trova una intonazione  morale ripresa qualche decennio dopo da </a:t>
            </a:r>
            <a:r>
              <a:rPr lang="it-IT" dirty="0" err="1"/>
              <a:t>Kant</a:t>
            </a:r>
            <a:r>
              <a:rPr lang="it-IT" dirty="0"/>
              <a:t>, con la </a:t>
            </a:r>
            <a:r>
              <a:rPr lang="it-IT" dirty="0" smtClean="0"/>
              <a:t>sua celebre </a:t>
            </a:r>
            <a:r>
              <a:rPr lang="it-IT" dirty="0"/>
              <a:t>“legge morale dentro di me”]</a:t>
            </a:r>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dirty="0" smtClean="0"/>
              <a:t>I problemi aperti</a:t>
            </a:r>
            <a:br>
              <a:rPr lang="it-IT" dirty="0" smtClean="0"/>
            </a:br>
            <a:r>
              <a:rPr lang="it-IT" dirty="0" smtClean="0"/>
              <a:t>1</a:t>
            </a:r>
            <a:endParaRPr lang="it-IT" dirty="0"/>
          </a:p>
        </p:txBody>
      </p:sp>
      <p:sp>
        <p:nvSpPr>
          <p:cNvPr id="3" name="Segnaposto contenuto 2"/>
          <p:cNvSpPr>
            <a:spLocks noGrp="1"/>
          </p:cNvSpPr>
          <p:nvPr>
            <p:ph idx="1"/>
          </p:nvPr>
        </p:nvSpPr>
        <p:spPr/>
        <p:txBody>
          <a:bodyPr>
            <a:normAutofit fontScale="92500" lnSpcReduction="20000"/>
          </a:bodyPr>
          <a:lstStyle/>
          <a:p>
            <a:pPr lvl="0">
              <a:buNone/>
            </a:pPr>
            <a:r>
              <a:rPr lang="it-IT" dirty="0" smtClean="0"/>
              <a:t>1) Condizioni </a:t>
            </a:r>
            <a:r>
              <a:rPr lang="it-IT" dirty="0"/>
              <a:t>di realizzabilità di questo Stato a democrazia diretta sono: </a:t>
            </a:r>
            <a:r>
              <a:rPr lang="it-IT" dirty="0" smtClean="0"/>
              <a:t>a) </a:t>
            </a:r>
            <a:r>
              <a:rPr lang="it-IT" dirty="0"/>
              <a:t>stati di piccole dimensioni; </a:t>
            </a:r>
            <a:r>
              <a:rPr lang="it-IT" dirty="0" smtClean="0"/>
              <a:t>b) </a:t>
            </a:r>
            <a:r>
              <a:rPr lang="it-IT" dirty="0"/>
              <a:t>economia agricola di sussistenza con poco commercio; </a:t>
            </a:r>
            <a:r>
              <a:rPr lang="it-IT" dirty="0" smtClean="0"/>
              <a:t>c) </a:t>
            </a:r>
            <a:r>
              <a:rPr lang="it-IT" dirty="0"/>
              <a:t>ridotte differenze  tra i membri di ricchezze e status sociale. In più: un popolo giovane e docile perché i popoli invecchiati non sono recuperabili (“I popoli, come </a:t>
            </a:r>
            <a:r>
              <a:rPr lang="it-IT" dirty="0" smtClean="0"/>
              <a:t>gli </a:t>
            </a:r>
            <a:r>
              <a:rPr lang="it-IT" dirty="0"/>
              <a:t>uomini, non sono docili che nella loro giovinezza e, invecchiando, diventano incorreggibili</a:t>
            </a:r>
            <a:r>
              <a:rPr lang="it-IT" dirty="0" smtClean="0"/>
              <a:t>”,) </a:t>
            </a:r>
            <a:r>
              <a:rPr lang="it-IT" dirty="0"/>
              <a:t>in quanto “una volta consolidati i costumi e radicati i pregiudizi, volerli riformare è impresa rischiosa e inutile</a:t>
            </a:r>
            <a:r>
              <a:rPr lang="it-IT" dirty="0" smtClean="0"/>
              <a:t>”. (libro II, cap.8) </a:t>
            </a:r>
            <a:endParaRPr lang="it-IT" dirty="0"/>
          </a:p>
          <a:p>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 problemi aperti</a:t>
            </a:r>
            <a:br>
              <a:rPr lang="it-IT" dirty="0" smtClean="0"/>
            </a:br>
            <a:r>
              <a:rPr lang="it-IT" dirty="0"/>
              <a:t>2</a:t>
            </a:r>
          </a:p>
        </p:txBody>
      </p:sp>
      <p:sp>
        <p:nvSpPr>
          <p:cNvPr id="3" name="Segnaposto contenuto 2"/>
          <p:cNvSpPr>
            <a:spLocks noGrp="1"/>
          </p:cNvSpPr>
          <p:nvPr>
            <p:ph idx="1"/>
          </p:nvPr>
        </p:nvSpPr>
        <p:spPr/>
        <p:txBody>
          <a:bodyPr>
            <a:normAutofit lnSpcReduction="10000"/>
          </a:bodyPr>
          <a:lstStyle/>
          <a:p>
            <a:pPr>
              <a:buNone/>
            </a:pPr>
            <a:r>
              <a:rPr lang="it-IT" dirty="0" smtClean="0"/>
              <a:t>2) Un </a:t>
            </a:r>
            <a:r>
              <a:rPr lang="it-IT" dirty="0"/>
              <a:t>punto  discutibile è la esigenza  della unanimità che è connessa al contratto sociale e l’opinione maggioritaria è </a:t>
            </a:r>
            <a:r>
              <a:rPr lang="it-IT" dirty="0" smtClean="0"/>
              <a:t>vincolante:  </a:t>
            </a:r>
            <a:r>
              <a:rPr lang="it-IT" dirty="0"/>
              <a:t>“</a:t>
            </a:r>
            <a:r>
              <a:rPr lang="it-IT" dirty="0" smtClean="0"/>
              <a:t>quando </a:t>
            </a:r>
            <a:r>
              <a:rPr lang="it-IT" dirty="0"/>
              <a:t>prevale una opinione contraria alla mia, ciò prova solo che mi ero sbagliato e che credevo volontà generale ciò che non lo </a:t>
            </a:r>
            <a:r>
              <a:rPr lang="it-IT" dirty="0" smtClean="0"/>
              <a:t>era, </a:t>
            </a:r>
            <a:r>
              <a:rPr lang="it-IT" dirty="0"/>
              <a:t>per cui non devo sentire la decisione una prevaricazione su </a:t>
            </a:r>
            <a:r>
              <a:rPr lang="it-IT" dirty="0" smtClean="0"/>
              <a:t>me </a:t>
            </a:r>
            <a:r>
              <a:rPr lang="it-IT" dirty="0"/>
              <a:t>stesso ma di aver votato senza scegliere quel che veramente volevo come depositario della volontà </a:t>
            </a:r>
            <a:r>
              <a:rPr lang="it-IT" dirty="0" smtClean="0"/>
              <a:t>generale”.</a:t>
            </a:r>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normAutofit fontScale="90000"/>
          </a:bodyPr>
          <a:lstStyle/>
          <a:p>
            <a:r>
              <a:rPr lang="it-IT" dirty="0" smtClean="0"/>
              <a:t>I problemi aperti</a:t>
            </a:r>
            <a:br>
              <a:rPr lang="it-IT" dirty="0" smtClean="0"/>
            </a:br>
            <a:r>
              <a:rPr lang="it-IT" dirty="0"/>
              <a:t>3</a:t>
            </a:r>
          </a:p>
        </p:txBody>
      </p:sp>
      <p:sp>
        <p:nvSpPr>
          <p:cNvPr id="3" name="Segnaposto contenuto 2"/>
          <p:cNvSpPr>
            <a:spLocks noGrp="1"/>
          </p:cNvSpPr>
          <p:nvPr>
            <p:ph idx="1"/>
          </p:nvPr>
        </p:nvSpPr>
        <p:spPr>
          <a:xfrm>
            <a:off x="323528" y="1268760"/>
            <a:ext cx="8373616" cy="4525963"/>
          </a:xfrm>
        </p:spPr>
        <p:txBody>
          <a:bodyPr>
            <a:normAutofit fontScale="25000" lnSpcReduction="20000"/>
          </a:bodyPr>
          <a:lstStyle/>
          <a:p>
            <a:pPr lvl="0" algn="just">
              <a:lnSpc>
                <a:spcPct val="110000"/>
              </a:lnSpc>
              <a:spcBef>
                <a:spcPts val="24"/>
              </a:spcBef>
              <a:buNone/>
            </a:pPr>
            <a:r>
              <a:rPr lang="it-IT" sz="11200" dirty="0" smtClean="0"/>
              <a:t>3)</a:t>
            </a:r>
            <a:r>
              <a:rPr lang="it-IT" sz="7400" dirty="0" smtClean="0"/>
              <a:t> </a:t>
            </a:r>
            <a:r>
              <a:rPr lang="it-IT" sz="11200" dirty="0" smtClean="0"/>
              <a:t>Un </a:t>
            </a:r>
            <a:r>
              <a:rPr lang="it-IT" sz="11200" dirty="0"/>
              <a:t>problema </a:t>
            </a:r>
            <a:r>
              <a:rPr lang="it-IT" sz="11200" dirty="0" smtClean="0"/>
              <a:t>irrisolto </a:t>
            </a:r>
            <a:r>
              <a:rPr lang="it-IT" sz="11200" dirty="0"/>
              <a:t>è la introduzione della figura del </a:t>
            </a:r>
            <a:r>
              <a:rPr lang="it-IT" sz="11200" dirty="0" smtClean="0"/>
              <a:t>Legislatore </a:t>
            </a:r>
            <a:r>
              <a:rPr lang="it-IT" sz="11200" dirty="0"/>
              <a:t>“in grado di cambiare  la natura umana” ( libro II, cap.7). Ecco l’attacco: “Per scoprire le migliori regole della società che convengono alle Nazioni sarebbe necessaria una intelligenza superiore, che capisse tutte le passioni umane senza provarne alcuna (…)che potesse infine, preparandosi una gloria lontana nello svolgersi dei tempi, lavorare in  un secolo e godere in un altro. Occorrerebbero degli Dei per dare leggi agli uomini”.  Ma “nella legislazione coesistono due elementi che sembrano incompatibili: un’impresa al di sopra delle forze umane e, per eseguirla, un’autorità nulla.”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contraddizione di fondo</a:t>
            </a:r>
            <a:endParaRPr lang="it-IT" dirty="0"/>
          </a:p>
        </p:txBody>
      </p:sp>
      <p:sp>
        <p:nvSpPr>
          <p:cNvPr id="3" name="Segnaposto contenuto 2"/>
          <p:cNvSpPr>
            <a:spLocks noGrp="1"/>
          </p:cNvSpPr>
          <p:nvPr>
            <p:ph idx="1"/>
          </p:nvPr>
        </p:nvSpPr>
        <p:spPr/>
        <p:txBody>
          <a:bodyPr>
            <a:normAutofit lnSpcReduction="10000"/>
          </a:bodyPr>
          <a:lstStyle/>
          <a:p>
            <a:pPr algn="just">
              <a:buNone/>
            </a:pPr>
            <a:r>
              <a:rPr lang="it-IT" dirty="0" smtClean="0"/>
              <a:t>Eppure: “Perché un popolo allo stato nascente fosse in grado di apprezzare i sani principi della politica e seguire le regole fondamentali della ragion di Stato bisognerebbe che l’effetto potesse diventare la causa, cioè che lo spirito sociale, il quale deve essere il prodotto delle istituzioni , le informasse fin dall’inizio e che gli uomini fossero, prima di ricevere le leggi, ciò che debbono diventare per opera di queste”.</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Attualità di Rousseau</a:t>
            </a:r>
            <a:endParaRPr lang="it-IT" b="1" dirty="0"/>
          </a:p>
        </p:txBody>
      </p:sp>
      <p:sp>
        <p:nvSpPr>
          <p:cNvPr id="3" name="Segnaposto contenuto 2"/>
          <p:cNvSpPr>
            <a:spLocks noGrp="1"/>
          </p:cNvSpPr>
          <p:nvPr>
            <p:ph idx="1"/>
          </p:nvPr>
        </p:nvSpPr>
        <p:spPr/>
        <p:txBody>
          <a:bodyPr>
            <a:normAutofit/>
          </a:bodyPr>
          <a:lstStyle/>
          <a:p>
            <a:pPr>
              <a:buNone/>
            </a:pPr>
            <a:r>
              <a:rPr lang="it-IT" dirty="0" smtClean="0"/>
              <a:t>Le proposte politico-istituzionali di Rousseau, insieme stimolanti e problematiche, delineano   una certa  idea di democrazia, parola sulla quale le condizioni politiche attuali impongono una seria riflessione,  che il nostro Jean Jacques ci solletica a ripensare e a sviluppare. In questo senso si può parlare di attualità di Rousseau: </a:t>
            </a:r>
            <a:r>
              <a:rPr lang="it-IT" b="1" dirty="0" smtClean="0"/>
              <a:t>Che cosa significa democrazia nel mondo di oggi</a:t>
            </a:r>
            <a:r>
              <a:rPr lang="it-IT" dirty="0" smtClean="0"/>
              <a:t>?  </a:t>
            </a:r>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pPr algn="ctr">
              <a:buNone/>
            </a:pPr>
            <a:endParaRPr lang="fr-BE" sz="5400" i="1" dirty="0" smtClean="0"/>
          </a:p>
          <a:p>
            <a:pPr algn="ctr">
              <a:buNone/>
            </a:pPr>
            <a:r>
              <a:rPr lang="fr-BE" sz="5400" i="1" dirty="0" smtClean="0"/>
              <a:t>L’obéissance </a:t>
            </a:r>
            <a:r>
              <a:rPr lang="fr-BE" sz="5400" i="1" dirty="0"/>
              <a:t>à la loi qu’on s’est </a:t>
            </a:r>
            <a:r>
              <a:rPr lang="fr-BE" sz="5400" i="1" dirty="0" err="1"/>
              <a:t>prescritte</a:t>
            </a:r>
            <a:r>
              <a:rPr lang="fr-BE" sz="5400" i="1" dirty="0"/>
              <a:t> est liberté</a:t>
            </a:r>
            <a:endParaRPr lang="it-IT" sz="5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smtClean="0"/>
              <a:t>La libertà è la più nobile facoltà dell’uomo</a:t>
            </a:r>
            <a:endParaRPr lang="it-IT" sz="3600" dirty="0"/>
          </a:p>
        </p:txBody>
      </p:sp>
      <p:sp>
        <p:nvSpPr>
          <p:cNvPr id="3" name="Segnaposto contenuto 2"/>
          <p:cNvSpPr>
            <a:spLocks noGrp="1"/>
          </p:cNvSpPr>
          <p:nvPr>
            <p:ph idx="1"/>
          </p:nvPr>
        </p:nvSpPr>
        <p:spPr/>
        <p:txBody>
          <a:bodyPr/>
          <a:lstStyle/>
          <a:p>
            <a:pPr>
              <a:buNone/>
            </a:pPr>
            <a:endParaRPr lang="it-IT" dirty="0" smtClean="0"/>
          </a:p>
          <a:p>
            <a:pPr>
              <a:buNone/>
            </a:pPr>
            <a:r>
              <a:rPr lang="it-IT" dirty="0" smtClean="0"/>
              <a:t>L’uomo </a:t>
            </a:r>
            <a:r>
              <a:rPr lang="it-IT" dirty="0"/>
              <a:t>è nato libero e dovunque è in catene. Quando si crede padrone di altri, non cessa di essere altrettanto schiavo quanto loro.   Come è avvenuto questo mutamento?  Non lo so. Che cosa può renderlo legittimo?  Credo di poter risolvere questo problema.</a:t>
            </a:r>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dirty="0" smtClean="0"/>
              <a:t>Genere naturale e genere morale </a:t>
            </a:r>
            <a:r>
              <a:rPr lang="it-IT" dirty="0" smtClean="0"/>
              <a:t/>
            </a:r>
            <a:br>
              <a:rPr lang="it-IT" dirty="0" smtClean="0"/>
            </a:br>
            <a:endParaRPr lang="it-IT" dirty="0"/>
          </a:p>
        </p:txBody>
      </p:sp>
      <p:sp>
        <p:nvSpPr>
          <p:cNvPr id="3" name="Segnaposto contenuto 2"/>
          <p:cNvSpPr>
            <a:spLocks noGrp="1"/>
          </p:cNvSpPr>
          <p:nvPr>
            <p:ph idx="1"/>
          </p:nvPr>
        </p:nvSpPr>
        <p:spPr/>
        <p:txBody>
          <a:bodyPr/>
          <a:lstStyle/>
          <a:p>
            <a:pPr lvl="0">
              <a:buNone/>
            </a:pPr>
            <a:r>
              <a:rPr lang="it-IT" dirty="0" smtClean="0"/>
              <a:t>Il </a:t>
            </a:r>
            <a:r>
              <a:rPr lang="it-IT" dirty="0"/>
              <a:t>passaggio dallo stato di natura allo stato civile produce nell’uomo un cambiamento molto notevole, sostituendo alla sua condotta la giustizia all’istinto e dando alle sue azioni la moralità che mancava prima loro. </a:t>
            </a:r>
            <a:endParaRPr lang="it-IT" dirty="0" smtClean="0"/>
          </a:p>
          <a:p>
            <a:pPr lvl="0">
              <a:buNone/>
            </a:pPr>
            <a:r>
              <a:rPr lang="it-IT" b="1" dirty="0" smtClean="0"/>
              <a:t>Il </a:t>
            </a:r>
            <a:r>
              <a:rPr lang="it-IT" b="1" dirty="0"/>
              <a:t>genere morale si sovrappone e succede al genere naturale.</a:t>
            </a:r>
            <a:endParaRPr lang="it-IT" dirty="0"/>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dirty="0" smtClean="0"/>
              <a:t>Per una società ben ordinata</a:t>
            </a:r>
            <a:r>
              <a:rPr lang="it-IT" dirty="0" smtClean="0"/>
              <a:t/>
            </a:r>
            <a:br>
              <a:rPr lang="it-IT" dirty="0" smtClean="0"/>
            </a:br>
            <a:endParaRPr lang="it-IT" dirty="0"/>
          </a:p>
        </p:txBody>
      </p:sp>
      <p:sp>
        <p:nvSpPr>
          <p:cNvPr id="3" name="Segnaposto contenuto 2"/>
          <p:cNvSpPr>
            <a:spLocks noGrp="1"/>
          </p:cNvSpPr>
          <p:nvPr>
            <p:ph idx="1"/>
          </p:nvPr>
        </p:nvSpPr>
        <p:spPr/>
        <p:txBody>
          <a:bodyPr/>
          <a:lstStyle/>
          <a:p>
            <a:pPr>
              <a:buNone/>
            </a:pPr>
            <a:r>
              <a:rPr lang="it-IT" dirty="0" smtClean="0"/>
              <a:t>La </a:t>
            </a:r>
            <a:r>
              <a:rPr lang="it-IT" dirty="0"/>
              <a:t>scelta di istituzioni politiche è determinata [ma non obbligata] dalla debolezza dei singoli di fronte alla potenza della natura  e dalla salvaguardia della vita mantenendo condizioni di assoluta indipendenza.  </a:t>
            </a:r>
            <a:r>
              <a:rPr lang="it-IT" b="1" dirty="0"/>
              <a:t>Bisogna determinare </a:t>
            </a:r>
            <a:r>
              <a:rPr lang="it-IT" b="1" dirty="0" smtClean="0"/>
              <a:t> e promuovere i </a:t>
            </a:r>
            <a:r>
              <a:rPr lang="it-IT" b="1" dirty="0"/>
              <a:t>contorni di una “società ben ordinata”. </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Quale contratto sociale</a:t>
            </a:r>
            <a:r>
              <a:rPr lang="it-IT" dirty="0" smtClean="0"/>
              <a:t/>
            </a:r>
            <a:br>
              <a:rPr lang="it-IT" dirty="0" smtClean="0"/>
            </a:br>
            <a:endParaRPr lang="it-IT" dirty="0"/>
          </a:p>
        </p:txBody>
      </p:sp>
      <p:sp>
        <p:nvSpPr>
          <p:cNvPr id="3" name="Segnaposto contenuto 2"/>
          <p:cNvSpPr>
            <a:spLocks noGrp="1"/>
          </p:cNvSpPr>
          <p:nvPr>
            <p:ph idx="1"/>
          </p:nvPr>
        </p:nvSpPr>
        <p:spPr/>
        <p:txBody>
          <a:bodyPr>
            <a:normAutofit fontScale="92500" lnSpcReduction="20000"/>
          </a:bodyPr>
          <a:lstStyle/>
          <a:p>
            <a:pPr lvl="0">
              <a:buNone/>
            </a:pPr>
            <a:endParaRPr lang="it-IT" b="1" dirty="0" smtClean="0"/>
          </a:p>
          <a:p>
            <a:pPr lvl="0">
              <a:buNone/>
            </a:pPr>
            <a:r>
              <a:rPr lang="it-IT" b="1" dirty="0" smtClean="0"/>
              <a:t>Deve </a:t>
            </a:r>
            <a:r>
              <a:rPr lang="it-IT" b="1" dirty="0"/>
              <a:t>essere chiaro che il  contratto sociale che </a:t>
            </a:r>
            <a:r>
              <a:rPr lang="it-IT" b="1" dirty="0" smtClean="0"/>
              <a:t>Rousseau propone </a:t>
            </a:r>
            <a:r>
              <a:rPr lang="it-IT" b="1" dirty="0"/>
              <a:t>è un ideale regolativo, lui ne è </a:t>
            </a:r>
            <a:r>
              <a:rPr lang="it-IT" b="1" dirty="0" smtClean="0"/>
              <a:t>cosciente in quanto si tratta di:  “</a:t>
            </a:r>
            <a:r>
              <a:rPr lang="it-IT" dirty="0" smtClean="0"/>
              <a:t>Trovare </a:t>
            </a:r>
            <a:r>
              <a:rPr lang="it-IT" dirty="0"/>
              <a:t>una forma di associazione che protegga e difenda con tutta la forza la persona e i beni di ciascuno, mediante la quale </a:t>
            </a:r>
            <a:r>
              <a:rPr lang="it-IT" b="1" dirty="0"/>
              <a:t>ognuno unendosi a tutti non obbedisca tuttavia che a se stesso</a:t>
            </a:r>
            <a:r>
              <a:rPr lang="it-IT" dirty="0"/>
              <a:t> e resti libero come prima. Ecco il problema fondamentale di cui il contratto sociale dà </a:t>
            </a:r>
            <a:r>
              <a:rPr lang="it-IT" dirty="0" smtClean="0"/>
              <a:t>soluzione”. </a:t>
            </a:r>
            <a:endParaRPr lang="it-IT" dirty="0"/>
          </a:p>
          <a:p>
            <a:pPr>
              <a:buNone/>
            </a:pPr>
            <a:r>
              <a:rPr lang="it-IT" dirty="0"/>
              <a:t> </a:t>
            </a: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dirty="0" smtClean="0"/>
              <a:t/>
            </a:r>
            <a:br>
              <a:rPr lang="it-IT" b="1" dirty="0" smtClean="0"/>
            </a:br>
            <a:r>
              <a:rPr lang="it-IT" b="1" dirty="0" smtClean="0"/>
              <a:t>Il patto politico</a:t>
            </a:r>
            <a:r>
              <a:rPr lang="it-IT" dirty="0" smtClean="0"/>
              <a:t/>
            </a:r>
            <a:br>
              <a:rPr lang="it-IT" dirty="0" smtClean="0"/>
            </a:br>
            <a:endParaRPr lang="it-IT" dirty="0"/>
          </a:p>
        </p:txBody>
      </p:sp>
      <p:sp>
        <p:nvSpPr>
          <p:cNvPr id="3" name="Segnaposto contenuto 2"/>
          <p:cNvSpPr>
            <a:spLocks noGrp="1"/>
          </p:cNvSpPr>
          <p:nvPr>
            <p:ph idx="1"/>
          </p:nvPr>
        </p:nvSpPr>
        <p:spPr/>
        <p:txBody>
          <a:bodyPr>
            <a:normAutofit fontScale="85000" lnSpcReduction="10000"/>
          </a:bodyPr>
          <a:lstStyle/>
          <a:p>
            <a:pPr lvl="0">
              <a:buNone/>
            </a:pPr>
            <a:r>
              <a:rPr lang="it-IT" dirty="0" smtClean="0"/>
              <a:t>Si </a:t>
            </a:r>
            <a:r>
              <a:rPr lang="it-IT" dirty="0"/>
              <a:t>profila il  patto politico </a:t>
            </a:r>
            <a:r>
              <a:rPr lang="it-IT" dirty="0" smtClean="0"/>
              <a:t> </a:t>
            </a:r>
            <a:r>
              <a:rPr lang="it-IT" dirty="0"/>
              <a:t>su queste basi: “Ciascuno, dandosi a tutti non si dà a nessuno, e poiché su ogni associato, nessuno escluso, si acquista lo stesso diritto di tutto ciò che gli si cede su noi stessi, si guadagna l’equivalente di tutto ciò che si perde e un aumento della forza per conservare ciò che si </a:t>
            </a:r>
            <a:r>
              <a:rPr lang="it-IT" dirty="0" smtClean="0"/>
              <a:t>ha”. Scrive </a:t>
            </a:r>
            <a:r>
              <a:rPr lang="it-IT" dirty="0"/>
              <a:t>Dario </a:t>
            </a:r>
            <a:r>
              <a:rPr lang="it-IT" dirty="0" smtClean="0"/>
              <a:t>Sacchi: </a:t>
            </a:r>
            <a:r>
              <a:rPr lang="it-IT" dirty="0"/>
              <a:t>questa “irriducibilità logica del tutto alle parti è fondata su un legame sociale  e su una solidarietà morale e affettiva  tali che ogni membro si fonde con altri in un  “io comune”,  un corpo plurale e </a:t>
            </a:r>
            <a:r>
              <a:rPr lang="it-IT" dirty="0" smtClean="0"/>
              <a:t>collettivo,  </a:t>
            </a:r>
            <a:r>
              <a:rPr lang="it-IT" dirty="0"/>
              <a:t>con cui si identifica e in cui ritrova e scopre se </a:t>
            </a:r>
            <a:r>
              <a:rPr lang="it-IT" dirty="0" smtClean="0"/>
              <a:t>stesso”. </a:t>
            </a:r>
            <a:endParaRPr lang="it-IT" dirty="0"/>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La  vera clausola del contratto sociale</a:t>
            </a:r>
            <a:endParaRPr lang="it-IT" b="1" dirty="0"/>
          </a:p>
        </p:txBody>
      </p:sp>
      <p:sp>
        <p:nvSpPr>
          <p:cNvPr id="3" name="Segnaposto contenuto 2"/>
          <p:cNvSpPr>
            <a:spLocks noGrp="1"/>
          </p:cNvSpPr>
          <p:nvPr>
            <p:ph idx="1"/>
          </p:nvPr>
        </p:nvSpPr>
        <p:spPr/>
        <p:txBody>
          <a:bodyPr/>
          <a:lstStyle/>
          <a:p>
            <a:pPr>
              <a:buNone/>
            </a:pPr>
            <a:r>
              <a:rPr lang="it-IT" dirty="0" smtClean="0"/>
              <a:t>“Le clausole, beninteso, si riducono a una sola, cioè alla </a:t>
            </a:r>
            <a:r>
              <a:rPr lang="it-IT" b="1" dirty="0" smtClean="0"/>
              <a:t>alienazione totale di ciascun associato </a:t>
            </a:r>
            <a:r>
              <a:rPr lang="it-IT" dirty="0" smtClean="0"/>
              <a:t>con tutti i suoi diritti a tutta la comunità:  infatti, in primo  luogo, dando ognuno tutto se stesso, la condizione è uguale per tutti, e la condizione essendo uguale per tutti, nessuno ha interesse a renderla gravosa per gli altri”. </a:t>
            </a:r>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dirty="0" smtClean="0"/>
              <a:t> </a:t>
            </a:r>
            <a:r>
              <a:rPr lang="it-IT" b="1" dirty="0" smtClean="0"/>
              <a:t>La quadratura del cerchio in politica</a:t>
            </a:r>
            <a:r>
              <a:rPr lang="it-IT" dirty="0" smtClean="0"/>
              <a:t>.  </a:t>
            </a:r>
            <a:br>
              <a:rPr lang="it-IT" dirty="0" smtClean="0"/>
            </a:br>
            <a:endParaRPr lang="it-IT" dirty="0"/>
          </a:p>
        </p:txBody>
      </p:sp>
      <p:sp>
        <p:nvSpPr>
          <p:cNvPr id="3" name="Segnaposto contenuto 2"/>
          <p:cNvSpPr>
            <a:spLocks noGrp="1"/>
          </p:cNvSpPr>
          <p:nvPr>
            <p:ph idx="1"/>
          </p:nvPr>
        </p:nvSpPr>
        <p:spPr/>
        <p:txBody>
          <a:bodyPr>
            <a:normAutofit/>
          </a:bodyPr>
          <a:lstStyle/>
          <a:p>
            <a:pPr lvl="0">
              <a:buNone/>
            </a:pPr>
            <a:r>
              <a:rPr lang="it-IT" dirty="0" smtClean="0"/>
              <a:t>Per </a:t>
            </a:r>
            <a:r>
              <a:rPr lang="it-IT" dirty="0"/>
              <a:t>il singolo l’alienazione della sua libertà e di tutti i suoi diritti alla comunità determina l’appartenenza ad una comunità in cui può riconoscere pienamente se stesso, per cui la soggezione al patto politico espresso dalla volontà generale non è che la soggezione a se stesso</a:t>
            </a:r>
            <a:r>
              <a:rPr lang="it-IT" b="1" dirty="0"/>
              <a:t>.  Così si passa dalla libertà naturale alla libertà civile.</a:t>
            </a:r>
            <a:r>
              <a:rPr lang="it-IT" dirty="0"/>
              <a:t> </a:t>
            </a:r>
          </a:p>
          <a:p>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TotalTime>
  <Words>1297</Words>
  <Application>Microsoft Office PowerPoint</Application>
  <PresentationFormat>Presentazione su schermo (4:3)</PresentationFormat>
  <Paragraphs>44</Paragraphs>
  <Slides>18</Slides>
  <Notes>0</Notes>
  <HiddenSlides>0</HiddenSlides>
  <MMClips>0</MMClips>
  <ScaleCrop>false</ScaleCrop>
  <HeadingPairs>
    <vt:vector size="4" baseType="variant">
      <vt:variant>
        <vt:lpstr>Tema</vt:lpstr>
      </vt:variant>
      <vt:variant>
        <vt:i4>1</vt:i4>
      </vt:variant>
      <vt:variant>
        <vt:lpstr>Titoli diapositive</vt:lpstr>
      </vt:variant>
      <vt:variant>
        <vt:i4>18</vt:i4>
      </vt:variant>
    </vt:vector>
  </HeadingPairs>
  <TitlesOfParts>
    <vt:vector size="19" baseType="lpstr">
      <vt:lpstr>Tema di Office</vt:lpstr>
      <vt:lpstr>IL CONTRATTO SOCIALE  (1762) Jean Jacques Rousseau  </vt:lpstr>
      <vt:lpstr>Diapositiva 2</vt:lpstr>
      <vt:lpstr>La libertà è la più nobile facoltà dell’uomo</vt:lpstr>
      <vt:lpstr>Genere naturale e genere morale  </vt:lpstr>
      <vt:lpstr>Per una società ben ordinata </vt:lpstr>
      <vt:lpstr>Quale contratto sociale </vt:lpstr>
      <vt:lpstr> Il patto politico </vt:lpstr>
      <vt:lpstr>La  vera clausola del contratto sociale</vt:lpstr>
      <vt:lpstr> La quadratura del cerchio in politica.   </vt:lpstr>
      <vt:lpstr>La sovranità è del popolo </vt:lpstr>
      <vt:lpstr>Volontà generale e volontà di tutti</vt:lpstr>
      <vt:lpstr>  Che libertà è quella di Rousseau?   </vt:lpstr>
      <vt:lpstr>Tra Hobbes, Locke e Kant </vt:lpstr>
      <vt:lpstr>I problemi aperti 1</vt:lpstr>
      <vt:lpstr>I problemi aperti 2</vt:lpstr>
      <vt:lpstr>I problemi aperti 3</vt:lpstr>
      <vt:lpstr>La contraddizione di fondo</vt:lpstr>
      <vt:lpstr>Attualità di Rousseau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CONTRATTO SOCIALE  (1762) Jean Jacques Rousseau  </dc:title>
  <dc:creator>Utente</dc:creator>
  <cp:lastModifiedBy>Utente</cp:lastModifiedBy>
  <cp:revision>55</cp:revision>
  <dcterms:created xsi:type="dcterms:W3CDTF">2018-01-27T22:11:31Z</dcterms:created>
  <dcterms:modified xsi:type="dcterms:W3CDTF">2018-01-29T22:58:27Z</dcterms:modified>
</cp:coreProperties>
</file>