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6" r:id="rId2"/>
    <p:sldId id="282" r:id="rId3"/>
    <p:sldId id="276" r:id="rId4"/>
    <p:sldId id="271" r:id="rId5"/>
    <p:sldId id="268" r:id="rId6"/>
    <p:sldId id="272" r:id="rId7"/>
    <p:sldId id="273" r:id="rId8"/>
    <p:sldId id="274" r:id="rId9"/>
    <p:sldId id="275" r:id="rId10"/>
    <p:sldId id="277" r:id="rId11"/>
    <p:sldId id="278" r:id="rId12"/>
    <p:sldId id="279" r:id="rId13"/>
    <p:sldId id="270" r:id="rId14"/>
    <p:sldId id="280" r:id="rId15"/>
    <p:sldId id="269" r:id="rId16"/>
    <p:sldId id="281" r:id="rId17"/>
    <p:sldId id="257" r:id="rId18"/>
    <p:sldId id="292" r:id="rId19"/>
    <p:sldId id="258" r:id="rId20"/>
    <p:sldId id="259" r:id="rId21"/>
    <p:sldId id="260" r:id="rId22"/>
    <p:sldId id="261" r:id="rId23"/>
    <p:sldId id="262" r:id="rId24"/>
    <p:sldId id="263" r:id="rId25"/>
    <p:sldId id="283" r:id="rId26"/>
    <p:sldId id="264" r:id="rId27"/>
    <p:sldId id="265" r:id="rId28"/>
    <p:sldId id="266" r:id="rId29"/>
    <p:sldId id="267" r:id="rId30"/>
    <p:sldId id="284" r:id="rId31"/>
    <p:sldId id="285" r:id="rId32"/>
    <p:sldId id="286" r:id="rId33"/>
    <p:sldId id="287" r:id="rId34"/>
    <p:sldId id="291" r:id="rId35"/>
    <p:sldId id="288" r:id="rId36"/>
    <p:sldId id="289" r:id="rId37"/>
    <p:sldId id="290" r:id="rId38"/>
    <p:sldId id="293" r:id="rId39"/>
    <p:sldId id="294" r:id="rId40"/>
    <p:sldId id="295" r:id="rId41"/>
    <p:sldId id="296" r:id="rId42"/>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59" autoAdjust="0"/>
    <p:restoredTop sz="94660"/>
  </p:normalViewPr>
  <p:slideViewPr>
    <p:cSldViewPr>
      <p:cViewPr varScale="1">
        <p:scale>
          <a:sx n="68" d="100"/>
          <a:sy n="68" d="100"/>
        </p:scale>
        <p:origin x="-1488"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3F9900-5B53-4EEB-9C3F-616283F1DA71}" type="datetimeFigureOut">
              <a:rPr lang="it-IT" smtClean="0"/>
              <a:pPr/>
              <a:t>08/04/2020</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2CD337E-BB34-4C8C-8F84-52661E37C3E4}"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F2CD337E-BB34-4C8C-8F84-52661E37C3E4}" type="slidenum">
              <a:rPr lang="it-IT" smtClean="0"/>
              <a:pPr/>
              <a:t>1</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2CD337E-BB34-4C8C-8F84-52661E37C3E4}" type="slidenum">
              <a:rPr lang="it-IT" smtClean="0"/>
              <a:pPr/>
              <a:t>14</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2CD337E-BB34-4C8C-8F84-52661E37C3E4}" type="slidenum">
              <a:rPr lang="it-IT" smtClean="0"/>
              <a:pPr/>
              <a:t>40</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2818DABD-409B-4440-9B03-AFD1F6C66900}" type="datetimeFigureOut">
              <a:rPr lang="it-IT" smtClean="0"/>
              <a:pPr/>
              <a:t>08/04/2020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7960DA8-91B9-4255-A74B-398B777C6C05}"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818DABD-409B-4440-9B03-AFD1F6C66900}" type="datetimeFigureOut">
              <a:rPr lang="it-IT" smtClean="0"/>
              <a:pPr/>
              <a:t>08/04/2020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7960DA8-91B9-4255-A74B-398B777C6C05}"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818DABD-409B-4440-9B03-AFD1F6C66900}" type="datetimeFigureOut">
              <a:rPr lang="it-IT" smtClean="0"/>
              <a:pPr/>
              <a:t>08/04/2020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7960DA8-91B9-4255-A74B-398B777C6C05}"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818DABD-409B-4440-9B03-AFD1F6C66900}" type="datetimeFigureOut">
              <a:rPr lang="it-IT" smtClean="0"/>
              <a:pPr/>
              <a:t>08/04/2020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7960DA8-91B9-4255-A74B-398B777C6C05}"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2818DABD-409B-4440-9B03-AFD1F6C66900}" type="datetimeFigureOut">
              <a:rPr lang="it-IT" smtClean="0"/>
              <a:pPr/>
              <a:t>08/04/2020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7960DA8-91B9-4255-A74B-398B777C6C05}"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2818DABD-409B-4440-9B03-AFD1F6C66900}" type="datetimeFigureOut">
              <a:rPr lang="it-IT" smtClean="0"/>
              <a:pPr/>
              <a:t>08/04/2020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7960DA8-91B9-4255-A74B-398B777C6C05}"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2818DABD-409B-4440-9B03-AFD1F6C66900}" type="datetimeFigureOut">
              <a:rPr lang="it-IT" smtClean="0"/>
              <a:pPr/>
              <a:t>08/04/2020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D7960DA8-91B9-4255-A74B-398B777C6C05}"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2818DABD-409B-4440-9B03-AFD1F6C66900}" type="datetimeFigureOut">
              <a:rPr lang="it-IT" smtClean="0"/>
              <a:pPr/>
              <a:t>08/04/2020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7960DA8-91B9-4255-A74B-398B777C6C05}"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818DABD-409B-4440-9B03-AFD1F6C66900}" type="datetimeFigureOut">
              <a:rPr lang="it-IT" smtClean="0"/>
              <a:pPr/>
              <a:t>08/04/2020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D7960DA8-91B9-4255-A74B-398B777C6C05}"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2818DABD-409B-4440-9B03-AFD1F6C66900}" type="datetimeFigureOut">
              <a:rPr lang="it-IT" smtClean="0"/>
              <a:pPr/>
              <a:t>08/04/2020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7960DA8-91B9-4255-A74B-398B777C6C05}"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2818DABD-409B-4440-9B03-AFD1F6C66900}" type="datetimeFigureOut">
              <a:rPr lang="it-IT" smtClean="0"/>
              <a:pPr/>
              <a:t>08/04/2020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7960DA8-91B9-4255-A74B-398B777C6C05}"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18DABD-409B-4440-9B03-AFD1F6C66900}" type="datetimeFigureOut">
              <a:rPr lang="it-IT" smtClean="0"/>
              <a:pPr/>
              <a:t>08/04/2020</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960DA8-91B9-4255-A74B-398B777C6C05}"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0" y="2130425"/>
            <a:ext cx="9144000" cy="1470025"/>
          </a:xfrm>
        </p:spPr>
        <p:txBody>
          <a:bodyPr>
            <a:noAutofit/>
          </a:bodyPr>
          <a:lstStyle/>
          <a:p>
            <a:r>
              <a:rPr lang="it-IT" b="1" dirty="0" smtClean="0"/>
              <a:t>GLI INIZI DELLA MODERNITÀ INGLESE</a:t>
            </a:r>
            <a:br>
              <a:rPr lang="it-IT" b="1" dirty="0" smtClean="0"/>
            </a:br>
            <a:r>
              <a:rPr lang="it-IT" b="1" dirty="0" smtClean="0"/>
              <a:t> W. SHAKESPEARE e T. HOBBES</a:t>
            </a:r>
            <a:endParaRPr lang="it-IT" b="1" dirty="0"/>
          </a:p>
        </p:txBody>
      </p:sp>
      <p:sp>
        <p:nvSpPr>
          <p:cNvPr id="3" name="Sottotitolo 2"/>
          <p:cNvSpPr>
            <a:spLocks noGrp="1"/>
          </p:cNvSpPr>
          <p:nvPr>
            <p:ph type="subTitle" idx="1"/>
          </p:nvPr>
        </p:nvSpPr>
        <p:spPr/>
        <p:txBody>
          <a:bodyPr>
            <a:normAutofit/>
          </a:bodyPr>
          <a:lstStyle/>
          <a:p>
            <a:r>
              <a:rPr lang="it-IT" b="1" dirty="0" smtClean="0">
                <a:solidFill>
                  <a:schemeClr val="tx1"/>
                </a:solidFill>
              </a:rPr>
              <a:t>Franco </a:t>
            </a:r>
            <a:r>
              <a:rPr lang="it-IT" b="1" dirty="0" err="1" smtClean="0">
                <a:solidFill>
                  <a:schemeClr val="tx1"/>
                </a:solidFill>
              </a:rPr>
              <a:t>Sarcinelli</a:t>
            </a:r>
            <a:endParaRPr lang="it-IT" b="1" dirty="0" smtClean="0">
              <a:solidFill>
                <a:schemeClr val="tx1"/>
              </a:solidFill>
            </a:endParaRPr>
          </a:p>
          <a:p>
            <a:pPr algn="r"/>
            <a:endParaRPr lang="it-IT" sz="2000" dirty="0" smtClean="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Il ritratto del buon governante</a:t>
            </a:r>
            <a:endParaRPr lang="it-IT" b="1" dirty="0"/>
          </a:p>
        </p:txBody>
      </p:sp>
      <p:sp>
        <p:nvSpPr>
          <p:cNvPr id="3" name="Segnaposto contenuto 2"/>
          <p:cNvSpPr>
            <a:spLocks noGrp="1"/>
          </p:cNvSpPr>
          <p:nvPr>
            <p:ph idx="1"/>
          </p:nvPr>
        </p:nvSpPr>
        <p:spPr/>
        <p:txBody>
          <a:bodyPr/>
          <a:lstStyle/>
          <a:p>
            <a:pPr algn="just">
              <a:buNone/>
            </a:pPr>
            <a:endParaRPr lang="it-IT" dirty="0" smtClean="0"/>
          </a:p>
          <a:p>
            <a:pPr algn="just">
              <a:buNone/>
            </a:pPr>
            <a:r>
              <a:rPr lang="it-IT" dirty="0" smtClean="0"/>
              <a:t>All’inizio della scena si presenta  il Duca che parla del buon governo al suo più fido consigliere nella Sala  del Palazzo Ducale di Vienna. Shakespeare  diede la prima rappresentazione di Misura per Misura nel 1604 alla presenza di Giacomo I, da poco succeduto a Elisabetta.  </a:t>
            </a:r>
            <a:endParaRPr lang="it-IT"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Il ritorno della guerra civile</a:t>
            </a:r>
            <a:endParaRPr lang="it-IT" b="1" dirty="0"/>
          </a:p>
        </p:txBody>
      </p:sp>
      <p:sp>
        <p:nvSpPr>
          <p:cNvPr id="3" name="Segnaposto contenuto 2"/>
          <p:cNvSpPr>
            <a:spLocks noGrp="1"/>
          </p:cNvSpPr>
          <p:nvPr>
            <p:ph idx="1"/>
          </p:nvPr>
        </p:nvSpPr>
        <p:spPr/>
        <p:txBody>
          <a:bodyPr/>
          <a:lstStyle/>
          <a:p>
            <a:pPr>
              <a:buNone/>
            </a:pPr>
            <a:endParaRPr lang="it-IT" dirty="0" smtClean="0"/>
          </a:p>
          <a:p>
            <a:pPr algn="just">
              <a:buNone/>
            </a:pPr>
            <a:r>
              <a:rPr lang="it-IT" sz="4000" dirty="0" smtClean="0"/>
              <a:t>Una sanguinosa guerra civile riporta  l’Inghilterra nel caos con la condanna al patibolo del re Carlo I da parte dei rivoluzionari guidati da </a:t>
            </a:r>
            <a:r>
              <a:rPr lang="it-IT" sz="4000" dirty="0" err="1" smtClean="0"/>
              <a:t>Cromwell</a:t>
            </a:r>
            <a:r>
              <a:rPr lang="it-IT" sz="4000" dirty="0" smtClean="0"/>
              <a:t>, che prende i potere. La monarchia tornerà nel 1660 con Carlo </a:t>
            </a:r>
            <a:r>
              <a:rPr lang="it-IT" sz="4000" dirty="0" err="1" smtClean="0"/>
              <a:t>II°</a:t>
            </a:r>
            <a:r>
              <a:rPr lang="it-IT" sz="4000" dirty="0" smtClean="0"/>
              <a:t> Stuart.    </a:t>
            </a:r>
            <a:endParaRPr lang="it-IT" sz="4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Hobbes sulla guerra civile </a:t>
            </a:r>
            <a:endParaRPr lang="it-IT" b="1" dirty="0"/>
          </a:p>
        </p:txBody>
      </p:sp>
      <p:sp>
        <p:nvSpPr>
          <p:cNvPr id="3" name="Segnaposto contenuto 2"/>
          <p:cNvSpPr>
            <a:spLocks noGrp="1"/>
          </p:cNvSpPr>
          <p:nvPr>
            <p:ph idx="1"/>
          </p:nvPr>
        </p:nvSpPr>
        <p:spPr/>
        <p:txBody>
          <a:bodyPr>
            <a:noAutofit/>
          </a:bodyPr>
          <a:lstStyle/>
          <a:p>
            <a:pPr algn="just">
              <a:buNone/>
            </a:pPr>
            <a:r>
              <a:rPr lang="it-IT" sz="3600" dirty="0" smtClean="0"/>
              <a:t>“Si può intuire quale genere di vita ci sarebbe se non ci fosse un potere comune da temere, dal genere di vita in cui, durante una guerra civile, precipitano abitualmente gli uomini che fino a quel momento sono vissuti sotto un governo pacifico” (Dal </a:t>
            </a:r>
            <a:r>
              <a:rPr lang="it-IT" sz="3600" i="1" dirty="0" err="1" smtClean="0"/>
              <a:t>Leviatano</a:t>
            </a:r>
            <a:r>
              <a:rPr lang="it-IT" sz="3600" dirty="0" smtClean="0"/>
              <a:t> di Thomas Hobbes) .</a:t>
            </a:r>
            <a:endParaRPr lang="it-IT" sz="3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ttp://www-history.mcs.st-and.ac.uk/BigPictures/Hobbes_2.jpeg"/>
          <p:cNvPicPr>
            <a:picLocks noChangeAspect="1" noChangeArrowheads="1"/>
          </p:cNvPicPr>
          <p:nvPr/>
        </p:nvPicPr>
        <p:blipFill>
          <a:blip r:embed="rId2" cstate="print"/>
          <a:srcRect/>
          <a:stretch>
            <a:fillRect/>
          </a:stretch>
        </p:blipFill>
        <p:spPr bwMode="auto">
          <a:xfrm>
            <a:off x="539552" y="1556792"/>
            <a:ext cx="3870540" cy="4248472"/>
          </a:xfrm>
          <a:prstGeom prst="rect">
            <a:avLst/>
          </a:prstGeom>
          <a:noFill/>
        </p:spPr>
      </p:pic>
      <p:sp>
        <p:nvSpPr>
          <p:cNvPr id="3" name="CasellaDiTesto 2"/>
          <p:cNvSpPr txBox="1"/>
          <p:nvPr/>
        </p:nvSpPr>
        <p:spPr>
          <a:xfrm>
            <a:off x="5061032" y="3068960"/>
            <a:ext cx="3360215" cy="1138773"/>
          </a:xfrm>
          <a:prstGeom prst="rect">
            <a:avLst/>
          </a:prstGeom>
          <a:noFill/>
        </p:spPr>
        <p:txBody>
          <a:bodyPr wrap="none" rtlCol="0">
            <a:spAutoFit/>
          </a:bodyPr>
          <a:lstStyle/>
          <a:p>
            <a:pPr algn="ctr"/>
            <a:r>
              <a:rPr lang="it-IT" sz="3600" b="1" dirty="0" smtClean="0"/>
              <a:t>Thomas Hobbes </a:t>
            </a:r>
          </a:p>
          <a:p>
            <a:pPr algn="ctr"/>
            <a:r>
              <a:rPr lang="it-IT" sz="3200" b="1" dirty="0" smtClean="0"/>
              <a:t>1588-1679</a:t>
            </a:r>
            <a:endParaRPr lang="it-IT" sz="3200" b="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normAutofit fontScale="90000"/>
          </a:bodyPr>
          <a:lstStyle/>
          <a:p>
            <a:r>
              <a:rPr lang="it-IT" b="1" dirty="0" smtClean="0"/>
              <a:t>La concezione dello Stato di Hobbes</a:t>
            </a:r>
            <a:endParaRPr lang="it-IT" b="1" dirty="0"/>
          </a:p>
        </p:txBody>
      </p:sp>
      <p:sp>
        <p:nvSpPr>
          <p:cNvPr id="4" name="Segnaposto contenuto 3"/>
          <p:cNvSpPr>
            <a:spLocks noGrp="1"/>
          </p:cNvSpPr>
          <p:nvPr>
            <p:ph idx="1"/>
          </p:nvPr>
        </p:nvSpPr>
        <p:spPr>
          <a:xfrm>
            <a:off x="251520" y="1556792"/>
            <a:ext cx="8373616" cy="4525963"/>
          </a:xfrm>
        </p:spPr>
        <p:txBody>
          <a:bodyPr/>
          <a:lstStyle/>
          <a:p>
            <a:pPr algn="just">
              <a:buNone/>
            </a:pPr>
            <a:r>
              <a:rPr lang="it-IT" dirty="0" smtClean="0"/>
              <a:t>Thomas Hobbes applica nella sua analisi un approccio razionale  e materialistico  alla riflessione sullo Stato assoluto, definito con spregiudicatezza teorica nella sua artificialità e insieme necessità operativa per regolare la vita umana associata. Di lui Bobbio ha parlato come "scrittore maledetto" ed  il suo pensiero inaugura  una visione innovativa e coerente dello Stato moderno. </a:t>
            </a:r>
          </a:p>
          <a:p>
            <a:pPr>
              <a:buNone/>
            </a:pPr>
            <a:endParaRPr lang="it-IT"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 Hobbes, Leviathan, Printed for Andrew Crooke, at the Green Dragon in St. Paul’s Churchyard, 1651, frontespizio."/>
          <p:cNvPicPr>
            <a:picLocks noChangeAspect="1" noChangeArrowheads="1"/>
          </p:cNvPicPr>
          <p:nvPr/>
        </p:nvPicPr>
        <p:blipFill>
          <a:blip r:embed="rId2" cstate="print"/>
          <a:srcRect/>
          <a:stretch>
            <a:fillRect/>
          </a:stretch>
        </p:blipFill>
        <p:spPr bwMode="auto">
          <a:xfrm>
            <a:off x="395536" y="188640"/>
            <a:ext cx="4094773" cy="6407562"/>
          </a:xfrm>
          <a:prstGeom prst="rect">
            <a:avLst/>
          </a:prstGeom>
          <a:noFill/>
        </p:spPr>
      </p:pic>
      <p:sp>
        <p:nvSpPr>
          <p:cNvPr id="6" name="CasellaDiTesto 5"/>
          <p:cNvSpPr txBox="1"/>
          <p:nvPr/>
        </p:nvSpPr>
        <p:spPr>
          <a:xfrm>
            <a:off x="5076056" y="2060848"/>
            <a:ext cx="3816424" cy="2277547"/>
          </a:xfrm>
          <a:prstGeom prst="rect">
            <a:avLst/>
          </a:prstGeom>
          <a:noFill/>
        </p:spPr>
        <p:txBody>
          <a:bodyPr wrap="square" rtlCol="0">
            <a:spAutoFit/>
          </a:bodyPr>
          <a:lstStyle/>
          <a:p>
            <a:pPr algn="ctr"/>
            <a:r>
              <a:rPr lang="it-IT" sz="3200" b="1" dirty="0" smtClean="0"/>
              <a:t>Thomas Hobbes </a:t>
            </a:r>
          </a:p>
          <a:p>
            <a:pPr algn="ctr"/>
            <a:r>
              <a:rPr lang="it-IT" sz="5400" b="1" dirty="0" err="1" smtClean="0"/>
              <a:t>Leviatano</a:t>
            </a:r>
            <a:r>
              <a:rPr lang="it-IT" sz="5400" b="1" dirty="0" smtClean="0"/>
              <a:t> </a:t>
            </a:r>
          </a:p>
          <a:p>
            <a:pPr algn="ctr"/>
            <a:r>
              <a:rPr lang="it-IT" sz="2800" dirty="0" smtClean="0"/>
              <a:t>Frontespizio</a:t>
            </a:r>
          </a:p>
          <a:p>
            <a:pPr algn="ctr"/>
            <a:r>
              <a:rPr lang="it-IT" sz="2800" b="1" dirty="0" smtClean="0"/>
              <a:t>1651</a:t>
            </a:r>
            <a:endParaRPr lang="it-IT" sz="2800" b="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467544" y="0"/>
            <a:ext cx="8229600" cy="1143000"/>
          </a:xfrm>
        </p:spPr>
        <p:txBody>
          <a:bodyPr/>
          <a:lstStyle/>
          <a:p>
            <a:r>
              <a:rPr lang="it-IT" b="1" dirty="0" smtClean="0"/>
              <a:t>Descrizione del frontespizio</a:t>
            </a:r>
            <a:endParaRPr lang="it-IT" b="1" dirty="0"/>
          </a:p>
        </p:txBody>
      </p:sp>
      <p:sp>
        <p:nvSpPr>
          <p:cNvPr id="4" name="Segnaposto contenuto 3"/>
          <p:cNvSpPr>
            <a:spLocks noGrp="1"/>
          </p:cNvSpPr>
          <p:nvPr>
            <p:ph idx="1"/>
          </p:nvPr>
        </p:nvSpPr>
        <p:spPr>
          <a:xfrm>
            <a:off x="179512" y="980728"/>
            <a:ext cx="8712968" cy="5400600"/>
          </a:xfrm>
        </p:spPr>
        <p:txBody>
          <a:bodyPr>
            <a:noAutofit/>
          </a:bodyPr>
          <a:lstStyle/>
          <a:p>
            <a:pPr marL="0" indent="0" algn="just" fontAlgn="base">
              <a:spcBef>
                <a:spcPts val="0"/>
              </a:spcBef>
              <a:buNone/>
            </a:pPr>
            <a:r>
              <a:rPr lang="it-IT" sz="2500" b="1" dirty="0" smtClean="0">
                <a:ea typeface="Calibri"/>
                <a:cs typeface="Times New Roman"/>
              </a:rPr>
              <a:t>Nella parte superiore un gigante incoronato, con la spada nella mano destra e il pastorale nella mano sinistra, simbolo del potere religioso, e dal corpo composto di una grande moltitudine di uomini, sovrasta un paesaggio. In alto, una citazione dal libro di </a:t>
            </a:r>
            <a:r>
              <a:rPr lang="it-IT" sz="2500" b="1" i="1" dirty="0" smtClean="0">
                <a:ea typeface="Calibri"/>
                <a:cs typeface="Times New Roman"/>
              </a:rPr>
              <a:t>Giobbe</a:t>
            </a:r>
            <a:r>
              <a:rPr lang="it-IT" sz="2500" b="1" dirty="0" smtClean="0">
                <a:ea typeface="Calibri"/>
                <a:cs typeface="Times New Roman"/>
              </a:rPr>
              <a:t>: “Non esiste sulla Terra un potere che possa misurarsi con lui”.  Lo sguardo dei cittadini volto verso il viso del gigante significa la loro dipendenza ai suoi comandi. Nella parte inferiore, sotto il braccio destro compaiono cinque pannelli, in cui sono illustrati: una roccaforte, una corona, un cannone, armi e bandiere, un campo di battaglia. Sotto il braccio sinistro si trovano incolonnati altri cinque pannelli: una chiesa, una mitria pastorale, le folgori della scomunica, un repertorio delle acuminate distinzioni della scolastica, e un’aula di tribunale.</a:t>
            </a:r>
            <a:endParaRPr lang="it-IT" sz="2500" b="1" dirty="0" smtClean="0">
              <a:cs typeface="Arial"/>
            </a:endParaRPr>
          </a:p>
          <a:p>
            <a:endParaRPr lang="it-IT" sz="2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Hobbes “</a:t>
            </a:r>
            <a:r>
              <a:rPr lang="it-IT" b="1" dirty="0" err="1" smtClean="0"/>
              <a:t>Leviatano</a:t>
            </a:r>
            <a:r>
              <a:rPr lang="it-IT" b="1" dirty="0" smtClean="0"/>
              <a:t>” cap.13 </a:t>
            </a:r>
            <a:endParaRPr lang="it-IT" b="1" dirty="0"/>
          </a:p>
        </p:txBody>
      </p:sp>
      <p:sp>
        <p:nvSpPr>
          <p:cNvPr id="3" name="Segnaposto contenuto 2"/>
          <p:cNvSpPr>
            <a:spLocks noGrp="1"/>
          </p:cNvSpPr>
          <p:nvPr>
            <p:ph idx="1"/>
          </p:nvPr>
        </p:nvSpPr>
        <p:spPr/>
        <p:txBody>
          <a:bodyPr>
            <a:normAutofit/>
          </a:bodyPr>
          <a:lstStyle/>
          <a:p>
            <a:pPr algn="just">
              <a:buNone/>
            </a:pPr>
            <a:endParaRPr lang="it-IT" sz="4000" dirty="0" smtClean="0"/>
          </a:p>
          <a:p>
            <a:pPr algn="just">
              <a:buNone/>
            </a:pPr>
            <a:r>
              <a:rPr lang="it-IT" sz="4000" dirty="0" smtClean="0"/>
              <a:t>La natura ha fatto gli uomini così uguali nelle facoltà del corpo e dello spirito.</a:t>
            </a:r>
            <a:endParaRPr lang="it-IT" sz="40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t>Prima parte del </a:t>
            </a:r>
            <a:r>
              <a:rPr lang="it-IT" b="1" dirty="0" err="1" smtClean="0"/>
              <a:t>Leviatano</a:t>
            </a:r>
            <a:r>
              <a:rPr lang="it-IT" b="1" dirty="0" smtClean="0"/>
              <a:t>: L’UOMO</a:t>
            </a:r>
            <a:endParaRPr lang="it-IT" b="1" dirty="0"/>
          </a:p>
        </p:txBody>
      </p:sp>
      <p:sp>
        <p:nvSpPr>
          <p:cNvPr id="3" name="Segnaposto contenuto 2"/>
          <p:cNvSpPr>
            <a:spLocks noGrp="1"/>
          </p:cNvSpPr>
          <p:nvPr>
            <p:ph idx="1"/>
          </p:nvPr>
        </p:nvSpPr>
        <p:spPr/>
        <p:txBody>
          <a:bodyPr/>
          <a:lstStyle/>
          <a:p>
            <a:r>
              <a:rPr lang="it-IT" dirty="0" smtClean="0"/>
              <a:t>L’UOMO: </a:t>
            </a:r>
            <a:r>
              <a:rPr lang="it-IT" dirty="0" err="1" smtClean="0"/>
              <a:t>Capp.I-XVI</a:t>
            </a:r>
            <a:endParaRPr lang="it-IT" dirty="0" smtClean="0"/>
          </a:p>
          <a:p>
            <a:r>
              <a:rPr lang="it-IT" dirty="0" err="1" smtClean="0"/>
              <a:t>Cap.XIII</a:t>
            </a:r>
            <a:r>
              <a:rPr lang="it-IT" dirty="0" smtClean="0"/>
              <a:t>: La “condizione naturale” dell’umanità riguardo al sua felicità e la sua miseria</a:t>
            </a:r>
          </a:p>
          <a:p>
            <a:r>
              <a:rPr lang="it-IT" dirty="0" smtClean="0"/>
              <a:t>Cap. XIV: La prima e la seconda “legge naturale ” e i “contratti”  </a:t>
            </a:r>
          </a:p>
          <a:p>
            <a:r>
              <a:rPr lang="it-IT" dirty="0" err="1" smtClean="0"/>
              <a:t>Cap.XV</a:t>
            </a:r>
            <a:r>
              <a:rPr lang="it-IT" dirty="0" smtClean="0"/>
              <a:t>: Le altre leggi di natura </a:t>
            </a:r>
            <a:endParaRPr lang="it-IT"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Gli uomini diventano nemici</a:t>
            </a:r>
            <a:endParaRPr lang="it-IT" b="1" dirty="0"/>
          </a:p>
        </p:txBody>
      </p:sp>
      <p:sp>
        <p:nvSpPr>
          <p:cNvPr id="3" name="Segnaposto contenuto 2"/>
          <p:cNvSpPr>
            <a:spLocks noGrp="1"/>
          </p:cNvSpPr>
          <p:nvPr>
            <p:ph idx="1"/>
          </p:nvPr>
        </p:nvSpPr>
        <p:spPr>
          <a:xfrm>
            <a:off x="467544" y="1988840"/>
            <a:ext cx="8229600" cy="4525963"/>
          </a:xfrm>
        </p:spPr>
        <p:txBody>
          <a:bodyPr>
            <a:normAutofit/>
          </a:bodyPr>
          <a:lstStyle/>
          <a:p>
            <a:pPr algn="just"/>
            <a:r>
              <a:rPr lang="it-IT" sz="3600" dirty="0" smtClean="0"/>
              <a:t>Da questa uguaglianza di capacità nasce un’uguaglianza di raggiungere i propri fini.</a:t>
            </a:r>
          </a:p>
          <a:p>
            <a:pPr algn="just"/>
            <a:r>
              <a:rPr lang="it-IT" sz="3600" dirty="0" smtClean="0"/>
              <a:t>Se due uomini desiderano la medesima cosa, di cui tuttavia non possono entrambi fruire, diventano nemici.  </a:t>
            </a:r>
          </a:p>
          <a:p>
            <a:pPr algn="just"/>
            <a:r>
              <a:rPr lang="it-IT" sz="3600" dirty="0" smtClean="0"/>
              <a:t>Di qui la formula: “Homo </a:t>
            </a:r>
            <a:r>
              <a:rPr lang="it-IT" sz="3600" dirty="0" err="1" smtClean="0"/>
              <a:t>homini</a:t>
            </a:r>
            <a:r>
              <a:rPr lang="it-IT" sz="3600" dirty="0" smtClean="0"/>
              <a:t> lupus”</a:t>
            </a:r>
            <a:endParaRPr lang="it-IT" sz="3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274638"/>
            <a:ext cx="8435280" cy="1143000"/>
          </a:xfrm>
        </p:spPr>
        <p:txBody>
          <a:bodyPr>
            <a:noAutofit/>
          </a:bodyPr>
          <a:lstStyle/>
          <a:p>
            <a:r>
              <a:rPr lang="it-IT" b="1" dirty="0" smtClean="0"/>
              <a:t>Caratteri della ascesa  dell’Inghilterra nel ‘500  </a:t>
            </a:r>
            <a:endParaRPr lang="it-IT" b="1" dirty="0"/>
          </a:p>
        </p:txBody>
      </p:sp>
      <p:sp>
        <p:nvSpPr>
          <p:cNvPr id="3" name="Segnaposto contenuto 2"/>
          <p:cNvSpPr>
            <a:spLocks noGrp="1"/>
          </p:cNvSpPr>
          <p:nvPr>
            <p:ph idx="1"/>
          </p:nvPr>
        </p:nvSpPr>
        <p:spPr>
          <a:xfrm>
            <a:off x="467544" y="1844824"/>
            <a:ext cx="8229600" cy="4525963"/>
          </a:xfrm>
        </p:spPr>
        <p:txBody>
          <a:bodyPr/>
          <a:lstStyle/>
          <a:p>
            <a:pPr algn="just"/>
            <a:r>
              <a:rPr lang="it-IT" dirty="0" smtClean="0"/>
              <a:t>Nascita di una Chiesa nazionale pilastro della monarchia</a:t>
            </a:r>
          </a:p>
          <a:p>
            <a:pPr algn="just"/>
            <a:r>
              <a:rPr lang="it-IT" dirty="0" smtClean="0"/>
              <a:t> declino della nobiltà feudale</a:t>
            </a:r>
          </a:p>
          <a:p>
            <a:pPr algn="just"/>
            <a:r>
              <a:rPr lang="it-IT" dirty="0" smtClean="0"/>
              <a:t> spinta di nuovi ceti produttivi borghesi</a:t>
            </a:r>
          </a:p>
          <a:p>
            <a:pPr algn="just"/>
            <a:r>
              <a:rPr lang="it-IT" dirty="0" smtClean="0"/>
              <a:t>Fioritura della manifattura e del commercio</a:t>
            </a:r>
            <a:endParaRPr lang="it-IT"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Agire d’anticipo</a:t>
            </a:r>
            <a:endParaRPr lang="it-IT" b="1" dirty="0"/>
          </a:p>
        </p:txBody>
      </p:sp>
      <p:sp>
        <p:nvSpPr>
          <p:cNvPr id="3" name="Segnaposto contenuto 2"/>
          <p:cNvSpPr>
            <a:spLocks noGrp="1"/>
          </p:cNvSpPr>
          <p:nvPr>
            <p:ph idx="1"/>
          </p:nvPr>
        </p:nvSpPr>
        <p:spPr>
          <a:xfrm>
            <a:off x="467544" y="1772816"/>
            <a:ext cx="8229600" cy="4525963"/>
          </a:xfrm>
        </p:spPr>
        <p:txBody>
          <a:bodyPr>
            <a:normAutofit/>
          </a:bodyPr>
          <a:lstStyle/>
          <a:p>
            <a:pPr algn="just">
              <a:buNone/>
            </a:pPr>
            <a:r>
              <a:rPr lang="it-IT" sz="4000" dirty="0" smtClean="0"/>
              <a:t>Di conseguenza  è ragionevole l’agire d’anticipo, vale a dire l’assoggettare, con la violenza o con l’inganno, la persona di tutti gli uomini che può.</a:t>
            </a:r>
            <a:endParaRPr lang="it-IT" sz="40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Tre  cause di aggressione violenta</a:t>
            </a:r>
            <a:endParaRPr lang="it-IT" b="1" dirty="0"/>
          </a:p>
        </p:txBody>
      </p:sp>
      <p:sp>
        <p:nvSpPr>
          <p:cNvPr id="3" name="Segnaposto contenuto 2"/>
          <p:cNvSpPr>
            <a:spLocks noGrp="1"/>
          </p:cNvSpPr>
          <p:nvPr>
            <p:ph idx="1"/>
          </p:nvPr>
        </p:nvSpPr>
        <p:spPr/>
        <p:txBody>
          <a:bodyPr>
            <a:normAutofit/>
          </a:bodyPr>
          <a:lstStyle/>
          <a:p>
            <a:pPr>
              <a:buNone/>
            </a:pPr>
            <a:r>
              <a:rPr lang="it-IT" sz="4000" dirty="0" smtClean="0"/>
              <a:t>1) la rivalità: aggredire  per trarne un vantaggio</a:t>
            </a:r>
          </a:p>
          <a:p>
            <a:pPr>
              <a:buNone/>
            </a:pPr>
            <a:r>
              <a:rPr lang="it-IT" sz="4000" dirty="0" smtClean="0"/>
              <a:t>2) la diffidenza: aggredire per la sicurezza</a:t>
            </a:r>
          </a:p>
          <a:p>
            <a:pPr>
              <a:buNone/>
            </a:pPr>
            <a:r>
              <a:rPr lang="it-IT" sz="4000" dirty="0" smtClean="0"/>
              <a:t>3) l’orgoglio: aggredire per una sciocca offesa alla reputazione</a:t>
            </a:r>
            <a:endParaRPr lang="it-IT" sz="40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t>Dunque: la GUERRA</a:t>
            </a:r>
            <a:br>
              <a:rPr lang="it-IT" b="1" dirty="0" smtClean="0"/>
            </a:br>
            <a:r>
              <a:rPr lang="it-IT" b="1" i="1" u="sng" dirty="0" err="1" smtClean="0"/>
              <a:t>Bellum</a:t>
            </a:r>
            <a:r>
              <a:rPr lang="it-IT" b="1" i="1" u="sng" dirty="0" smtClean="0"/>
              <a:t> omnium contra </a:t>
            </a:r>
            <a:r>
              <a:rPr lang="it-IT" b="1" i="1" u="sng" dirty="0" err="1" smtClean="0"/>
              <a:t>omnes</a:t>
            </a:r>
            <a:endParaRPr lang="it-IT" b="1" i="1" u="sng" dirty="0"/>
          </a:p>
        </p:txBody>
      </p:sp>
      <p:sp>
        <p:nvSpPr>
          <p:cNvPr id="3" name="Segnaposto contenuto 2"/>
          <p:cNvSpPr>
            <a:spLocks noGrp="1"/>
          </p:cNvSpPr>
          <p:nvPr>
            <p:ph idx="1"/>
          </p:nvPr>
        </p:nvSpPr>
        <p:spPr/>
        <p:txBody>
          <a:bodyPr/>
          <a:lstStyle/>
          <a:p>
            <a:pPr algn="just">
              <a:buNone/>
            </a:pPr>
            <a:endParaRPr lang="it-IT" sz="4400" dirty="0" smtClean="0"/>
          </a:p>
          <a:p>
            <a:pPr algn="just">
              <a:buNone/>
            </a:pPr>
            <a:r>
              <a:rPr lang="it-IT" sz="4400" dirty="0" smtClean="0"/>
              <a:t>Quando gli uomini vivono senza un potere comune che li tenga tutti assoggettati, si trovano in quella condizione chiamata guerra, di tutti contro tutti.</a:t>
            </a:r>
          </a:p>
          <a:p>
            <a:endParaRPr lang="it-IT"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Lungo è il tempo della guerra!</a:t>
            </a:r>
            <a:endParaRPr lang="it-IT" b="1" dirty="0"/>
          </a:p>
        </p:txBody>
      </p:sp>
      <p:sp>
        <p:nvSpPr>
          <p:cNvPr id="3" name="Segnaposto contenuto 2"/>
          <p:cNvSpPr>
            <a:spLocks noGrp="1"/>
          </p:cNvSpPr>
          <p:nvPr>
            <p:ph idx="1"/>
          </p:nvPr>
        </p:nvSpPr>
        <p:spPr/>
        <p:txBody>
          <a:bodyPr/>
          <a:lstStyle/>
          <a:p>
            <a:pPr algn="just">
              <a:buNone/>
            </a:pPr>
            <a:r>
              <a:rPr lang="it-IT" dirty="0" smtClean="0"/>
              <a:t>La natura della guerra come la natura del ‘meteo’: la natura del cattivo tempo non sta in due acquazzoni, bensì nella tendenza che li prepara per molti giorni consecutivi, così la natura della guerra non sta nel combattimento in sé, ma nella disposizione dichiarata che porta a questa situazione bellica.</a:t>
            </a:r>
            <a:endParaRPr lang="it-IT"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548680"/>
            <a:ext cx="8229600" cy="1143000"/>
          </a:xfrm>
        </p:spPr>
        <p:txBody>
          <a:bodyPr>
            <a:normAutofit fontScale="90000"/>
          </a:bodyPr>
          <a:lstStyle/>
          <a:p>
            <a:r>
              <a:rPr lang="it-IT" sz="4900" b="1" dirty="0" smtClean="0"/>
              <a:t>Effetti della guerra</a:t>
            </a:r>
            <a:r>
              <a:rPr lang="it-IT" dirty="0" smtClean="0"/>
              <a:t/>
            </a:r>
            <a:br>
              <a:rPr lang="it-IT" dirty="0" smtClean="0"/>
            </a:br>
            <a:endParaRPr lang="it-IT" dirty="0"/>
          </a:p>
        </p:txBody>
      </p:sp>
      <p:sp>
        <p:nvSpPr>
          <p:cNvPr id="3" name="Segnaposto contenuto 2"/>
          <p:cNvSpPr>
            <a:spLocks noGrp="1"/>
          </p:cNvSpPr>
          <p:nvPr>
            <p:ph idx="1"/>
          </p:nvPr>
        </p:nvSpPr>
        <p:spPr/>
        <p:txBody>
          <a:bodyPr>
            <a:normAutofit/>
          </a:bodyPr>
          <a:lstStyle/>
          <a:p>
            <a:r>
              <a:rPr lang="it-IT" sz="4000" dirty="0" smtClean="0"/>
              <a:t>Non vi è posto per l’operosità ingegnosa</a:t>
            </a:r>
          </a:p>
          <a:p>
            <a:r>
              <a:rPr lang="it-IT" sz="4000" dirty="0" smtClean="0"/>
              <a:t>Vi è il continuo timore e il pericolo di una morte violenta</a:t>
            </a:r>
          </a:p>
          <a:p>
            <a:r>
              <a:rPr lang="it-IT" sz="4000" dirty="0" smtClean="0"/>
              <a:t>La vita dell’uomo è solitaria, misera, ostile, animalesca e breve. </a:t>
            </a:r>
            <a:endParaRPr lang="it-IT" sz="40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t>Siamo fatti così per natura, non è peccato</a:t>
            </a:r>
            <a:endParaRPr lang="it-IT" b="1" dirty="0"/>
          </a:p>
        </p:txBody>
      </p:sp>
      <p:sp>
        <p:nvSpPr>
          <p:cNvPr id="3" name="Segnaposto contenuto 2"/>
          <p:cNvSpPr>
            <a:spLocks noGrp="1"/>
          </p:cNvSpPr>
          <p:nvPr>
            <p:ph idx="1"/>
          </p:nvPr>
        </p:nvSpPr>
        <p:spPr/>
        <p:txBody>
          <a:bodyPr/>
          <a:lstStyle/>
          <a:p>
            <a:r>
              <a:rPr lang="it-IT" dirty="0" smtClean="0"/>
              <a:t>Quando uno va in  viaggio si arma, quando va a dormire sbarra le porte, a casa chiude a chiave i suoi </a:t>
            </a:r>
            <a:r>
              <a:rPr lang="it-IT" dirty="0" err="1" smtClean="0"/>
              <a:t>forzieri…</a:t>
            </a:r>
            <a:r>
              <a:rPr lang="it-IT" dirty="0" smtClean="0"/>
              <a:t> ma desideri e passioni non sono peccati né le azioni conseguenti, se non c’è una legge e non ci si è accordati sulla persona che le deve fare, quindi un potere comune superiore.</a:t>
            </a:r>
            <a:endParaRPr lang="it-IT"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274638"/>
            <a:ext cx="8640960" cy="1143000"/>
          </a:xfrm>
        </p:spPr>
        <p:txBody>
          <a:bodyPr>
            <a:noAutofit/>
          </a:bodyPr>
          <a:lstStyle/>
          <a:p>
            <a:r>
              <a:rPr lang="it-IT" b="1" dirty="0" smtClean="0"/>
              <a:t>Quale vita senza un  potere comune</a:t>
            </a:r>
            <a:endParaRPr lang="it-IT" b="1" dirty="0"/>
          </a:p>
        </p:txBody>
      </p:sp>
      <p:sp>
        <p:nvSpPr>
          <p:cNvPr id="3" name="Segnaposto contenuto 2"/>
          <p:cNvSpPr>
            <a:spLocks noGrp="1"/>
          </p:cNvSpPr>
          <p:nvPr>
            <p:ph idx="1"/>
          </p:nvPr>
        </p:nvSpPr>
        <p:spPr/>
        <p:txBody>
          <a:bodyPr>
            <a:normAutofit/>
          </a:bodyPr>
          <a:lstStyle/>
          <a:p>
            <a:pPr algn="just">
              <a:buNone/>
            </a:pPr>
            <a:endParaRPr lang="it-IT" sz="4400" dirty="0" smtClean="0"/>
          </a:p>
          <a:p>
            <a:pPr algn="just">
              <a:buNone/>
            </a:pPr>
            <a:r>
              <a:rPr lang="it-IT" sz="4400" dirty="0" smtClean="0"/>
              <a:t>In quale genere di vita, durante una guerra civile, precipitano gli uomini, se non ci fosse un potere comune da temere. </a:t>
            </a:r>
            <a:endParaRPr lang="it-IT" sz="44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4638"/>
            <a:ext cx="9144000" cy="1143000"/>
          </a:xfrm>
        </p:spPr>
        <p:txBody>
          <a:bodyPr>
            <a:noAutofit/>
          </a:bodyPr>
          <a:lstStyle/>
          <a:p>
            <a:r>
              <a:rPr lang="it-IT" b="1" dirty="0" smtClean="0"/>
              <a:t>Nessuna distinzione tra giustizia e ingiustizia</a:t>
            </a:r>
            <a:endParaRPr lang="it-IT" b="1" dirty="0"/>
          </a:p>
        </p:txBody>
      </p:sp>
      <p:sp>
        <p:nvSpPr>
          <p:cNvPr id="3" name="Segnaposto contenuto 2"/>
          <p:cNvSpPr>
            <a:spLocks noGrp="1"/>
          </p:cNvSpPr>
          <p:nvPr>
            <p:ph idx="1"/>
          </p:nvPr>
        </p:nvSpPr>
        <p:spPr>
          <a:xfrm>
            <a:off x="323528" y="1916832"/>
            <a:ext cx="8229600" cy="4525963"/>
          </a:xfrm>
        </p:spPr>
        <p:txBody>
          <a:bodyPr>
            <a:normAutofit/>
          </a:bodyPr>
          <a:lstStyle/>
          <a:p>
            <a:pPr algn="just"/>
            <a:r>
              <a:rPr lang="it-IT" sz="4000" dirty="0" smtClean="0"/>
              <a:t>Se non c’è potere superiore non c’è legge</a:t>
            </a:r>
          </a:p>
          <a:p>
            <a:pPr algn="just"/>
            <a:r>
              <a:rPr lang="it-IT" sz="4000" dirty="0" smtClean="0"/>
              <a:t>Se non c’è legge non vi è ingiustizia</a:t>
            </a:r>
          </a:p>
          <a:p>
            <a:pPr algn="just"/>
            <a:r>
              <a:rPr lang="it-IT" sz="4000" dirty="0" smtClean="0"/>
              <a:t>Se non vi è ingiustizia “Violenza e frode sono in tempo di guerra virtù cardinali”</a:t>
            </a:r>
            <a:endParaRPr lang="it-IT" sz="40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404664"/>
            <a:ext cx="8229600" cy="1143000"/>
          </a:xfrm>
        </p:spPr>
        <p:txBody>
          <a:bodyPr>
            <a:noAutofit/>
          </a:bodyPr>
          <a:lstStyle/>
          <a:p>
            <a:r>
              <a:rPr lang="it-IT" b="1" dirty="0" smtClean="0"/>
              <a:t>Nessuna distinzione tra</a:t>
            </a:r>
            <a:br>
              <a:rPr lang="it-IT" b="1" dirty="0" smtClean="0"/>
            </a:br>
            <a:r>
              <a:rPr lang="it-IT" b="1" dirty="0" smtClean="0"/>
              <a:t> mio e tuo senza  la legge</a:t>
            </a:r>
            <a:endParaRPr lang="it-IT" b="1" dirty="0"/>
          </a:p>
        </p:txBody>
      </p:sp>
      <p:sp>
        <p:nvSpPr>
          <p:cNvPr id="3" name="Segnaposto contenuto 2"/>
          <p:cNvSpPr>
            <a:spLocks noGrp="1"/>
          </p:cNvSpPr>
          <p:nvPr>
            <p:ph idx="1"/>
          </p:nvPr>
        </p:nvSpPr>
        <p:spPr>
          <a:xfrm>
            <a:off x="467544" y="1988840"/>
            <a:ext cx="8229600" cy="4525963"/>
          </a:xfrm>
        </p:spPr>
        <p:txBody>
          <a:bodyPr>
            <a:normAutofit/>
          </a:bodyPr>
          <a:lstStyle/>
          <a:p>
            <a:pPr algn="just">
              <a:buNone/>
            </a:pPr>
            <a:r>
              <a:rPr lang="it-IT" sz="4000" dirty="0" smtClean="0"/>
              <a:t>Non esiste proprietà, né dominio, né distinzione tra mio e tuo, ma ad ogni uomo appartiene ciò che riesce ad arraffare per tutto il tempo che riesce a tenerselo.</a:t>
            </a:r>
            <a:endParaRPr lang="it-IT" sz="40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L’antidoto: le passioni e la ragione</a:t>
            </a:r>
            <a:endParaRPr lang="it-IT" b="1" dirty="0"/>
          </a:p>
        </p:txBody>
      </p:sp>
      <p:sp>
        <p:nvSpPr>
          <p:cNvPr id="3" name="Segnaposto contenuto 2"/>
          <p:cNvSpPr>
            <a:spLocks noGrp="1"/>
          </p:cNvSpPr>
          <p:nvPr>
            <p:ph idx="1"/>
          </p:nvPr>
        </p:nvSpPr>
        <p:spPr>
          <a:xfrm>
            <a:off x="395536" y="1700808"/>
            <a:ext cx="8229600" cy="4525963"/>
          </a:xfrm>
        </p:spPr>
        <p:txBody>
          <a:bodyPr>
            <a:normAutofit/>
          </a:bodyPr>
          <a:lstStyle/>
          <a:p>
            <a:pPr algn="just"/>
            <a:r>
              <a:rPr lang="it-IT" sz="3600" dirty="0" smtClean="0"/>
              <a:t>Le passioni che inducono alla pace sono la paura della morte, il desiderio di quelle cose che sono necessarie a una vita piacevole e la speranza di ottenerle con la propria operosità</a:t>
            </a:r>
          </a:p>
          <a:p>
            <a:pPr algn="just"/>
            <a:r>
              <a:rPr lang="it-IT" sz="3600" dirty="0" smtClean="0"/>
              <a:t>La ragione suggerisce opportune clausole di pace [….] chiamate le leggi di natura.   </a:t>
            </a:r>
            <a:endParaRPr lang="it-IT" sz="3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4638"/>
            <a:ext cx="8686800" cy="1143000"/>
          </a:xfrm>
        </p:spPr>
        <p:txBody>
          <a:bodyPr>
            <a:normAutofit fontScale="90000"/>
          </a:bodyPr>
          <a:lstStyle/>
          <a:p>
            <a:r>
              <a:rPr lang="it-IT" b="1" dirty="0" smtClean="0"/>
              <a:t>L’Inghilterra laboratorio della modernità</a:t>
            </a:r>
            <a:endParaRPr lang="it-IT" b="1" dirty="0"/>
          </a:p>
        </p:txBody>
      </p:sp>
      <p:sp>
        <p:nvSpPr>
          <p:cNvPr id="3" name="Segnaposto contenuto 2"/>
          <p:cNvSpPr>
            <a:spLocks noGrp="1"/>
          </p:cNvSpPr>
          <p:nvPr>
            <p:ph idx="1"/>
          </p:nvPr>
        </p:nvSpPr>
        <p:spPr/>
        <p:txBody>
          <a:bodyPr>
            <a:normAutofit/>
          </a:bodyPr>
          <a:lstStyle/>
          <a:p>
            <a:pPr algn="just">
              <a:buNone/>
            </a:pPr>
            <a:r>
              <a:rPr lang="it-IT" sz="3600" dirty="0" smtClean="0"/>
              <a:t>Le vicende storiche, sociali e culturali che caratterizzano il periodo che va da Elisabetta </a:t>
            </a:r>
            <a:r>
              <a:rPr lang="it-IT" sz="3600" dirty="0" err="1" smtClean="0"/>
              <a:t>I</a:t>
            </a:r>
            <a:r>
              <a:rPr lang="it-IT" sz="3600" baseline="30000" dirty="0" err="1" smtClean="0"/>
              <a:t>a</a:t>
            </a:r>
            <a:r>
              <a:rPr lang="it-IT" sz="3600" dirty="0" smtClean="0"/>
              <a:t>, sovrana assoluta saggia e lungimirante, alla rivoluzione di metà secolo fanno della Inghilterra un laboratorio privilegiato della modernità europea.    </a:t>
            </a:r>
            <a:endParaRPr lang="it-IT" sz="36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t>Le basi per una lettura del </a:t>
            </a:r>
            <a:r>
              <a:rPr lang="it-IT" b="1" i="1" dirty="0" err="1" smtClean="0"/>
              <a:t>Leviatano</a:t>
            </a:r>
            <a:endParaRPr lang="it-IT" b="1" i="1" dirty="0"/>
          </a:p>
        </p:txBody>
      </p:sp>
      <p:sp>
        <p:nvSpPr>
          <p:cNvPr id="3" name="Segnaposto contenuto 2"/>
          <p:cNvSpPr>
            <a:spLocks noGrp="1"/>
          </p:cNvSpPr>
          <p:nvPr>
            <p:ph idx="1"/>
          </p:nvPr>
        </p:nvSpPr>
        <p:spPr/>
        <p:txBody>
          <a:bodyPr/>
          <a:lstStyle/>
          <a:p>
            <a:pPr>
              <a:buNone/>
            </a:pPr>
            <a:endParaRPr lang="it-IT" dirty="0" smtClean="0"/>
          </a:p>
          <a:p>
            <a:pPr>
              <a:buNone/>
            </a:pPr>
            <a:r>
              <a:rPr lang="it-IT" dirty="0" smtClean="0"/>
              <a:t>1) Una concezione pessimistica dell’uomo, per natura egoista</a:t>
            </a:r>
          </a:p>
          <a:p>
            <a:pPr>
              <a:buNone/>
            </a:pPr>
            <a:r>
              <a:rPr lang="it-IT" dirty="0" smtClean="0"/>
              <a:t>2) L’esperienza degli sconvolgimenti  della guerra civile che travolge un popolo</a:t>
            </a:r>
          </a:p>
          <a:p>
            <a:pPr>
              <a:buNone/>
            </a:pPr>
            <a:r>
              <a:rPr lang="it-IT" dirty="0" smtClean="0"/>
              <a:t>3) Ne viene  la necessità di uno Stato forte</a:t>
            </a:r>
            <a:endParaRPr lang="it-IT"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t>A fronte dello stato di natura le leggi di natura </a:t>
            </a:r>
            <a:r>
              <a:rPr lang="it-IT" dirty="0" smtClean="0"/>
              <a:t>(</a:t>
            </a:r>
            <a:r>
              <a:rPr lang="it-IT" b="1" dirty="0" err="1" smtClean="0"/>
              <a:t>capp.XIV-XV</a:t>
            </a:r>
            <a:r>
              <a:rPr lang="it-IT" dirty="0" smtClean="0"/>
              <a:t>) </a:t>
            </a:r>
            <a:endParaRPr lang="it-IT" dirty="0"/>
          </a:p>
        </p:txBody>
      </p:sp>
      <p:sp>
        <p:nvSpPr>
          <p:cNvPr id="3" name="Segnaposto contenuto 2"/>
          <p:cNvSpPr>
            <a:spLocks noGrp="1"/>
          </p:cNvSpPr>
          <p:nvPr>
            <p:ph idx="1"/>
          </p:nvPr>
        </p:nvSpPr>
        <p:spPr/>
        <p:txBody>
          <a:bodyPr/>
          <a:lstStyle/>
          <a:p>
            <a:endParaRPr lang="it-IT" dirty="0" smtClean="0"/>
          </a:p>
          <a:p>
            <a:pPr>
              <a:buNone/>
            </a:pPr>
            <a:r>
              <a:rPr lang="it-IT" dirty="0" smtClean="0"/>
              <a:t>Legge di natura è un precetto che proibisce ad un uomo di fare ciò che distruggerebbe la sua vita e gli impone atti che gli consentano di conservarla.  </a:t>
            </a:r>
            <a:endParaRPr lang="it-IT"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Le principali leggi di natura</a:t>
            </a:r>
            <a:endParaRPr lang="it-IT" b="1" dirty="0"/>
          </a:p>
        </p:txBody>
      </p:sp>
      <p:sp>
        <p:nvSpPr>
          <p:cNvPr id="3" name="Segnaposto contenuto 2"/>
          <p:cNvSpPr>
            <a:spLocks noGrp="1"/>
          </p:cNvSpPr>
          <p:nvPr>
            <p:ph idx="1"/>
          </p:nvPr>
        </p:nvSpPr>
        <p:spPr/>
        <p:txBody>
          <a:bodyPr/>
          <a:lstStyle/>
          <a:p>
            <a:pPr>
              <a:buFont typeface="Wingdings" pitchFamily="2" charset="2"/>
              <a:buChar char="Ø"/>
            </a:pPr>
            <a:r>
              <a:rPr lang="it-IT" dirty="0" smtClean="0"/>
              <a:t>Primo: cercare la pace, difendere la vita con la guerra</a:t>
            </a:r>
          </a:p>
          <a:p>
            <a:pPr>
              <a:buFont typeface="Wingdings" pitchFamily="2" charset="2"/>
              <a:buChar char="Ø"/>
            </a:pPr>
            <a:r>
              <a:rPr lang="it-IT" dirty="0" smtClean="0"/>
              <a:t>Secondo: rinunciare  al diritto  su tutte le cose, in cambio di un medesimo  impegno degli altri</a:t>
            </a:r>
          </a:p>
          <a:p>
            <a:pPr>
              <a:buFont typeface="Wingdings" pitchFamily="2" charset="2"/>
              <a:buChar char="Ø"/>
            </a:pPr>
            <a:r>
              <a:rPr lang="it-IT" dirty="0" smtClean="0"/>
              <a:t>Terzo: il CONTRATTO stipulato  ( </a:t>
            </a:r>
            <a:r>
              <a:rPr lang="it-IT" i="1" dirty="0" err="1" smtClean="0"/>
              <a:t>pactum</a:t>
            </a:r>
            <a:r>
              <a:rPr lang="it-IT" i="1" dirty="0" smtClean="0"/>
              <a:t> </a:t>
            </a:r>
            <a:r>
              <a:rPr lang="it-IT" i="1" dirty="0" err="1" smtClean="0"/>
              <a:t>unionis</a:t>
            </a:r>
            <a:r>
              <a:rPr lang="it-IT" dirty="0" smtClean="0"/>
              <a:t>) va rispettato (</a:t>
            </a:r>
            <a:r>
              <a:rPr lang="it-IT" i="1" dirty="0" err="1" smtClean="0"/>
              <a:t>pacta</a:t>
            </a:r>
            <a:r>
              <a:rPr lang="it-IT" i="1" dirty="0" smtClean="0"/>
              <a:t> </a:t>
            </a:r>
            <a:r>
              <a:rPr lang="it-IT" i="1" dirty="0" err="1" smtClean="0"/>
              <a:t>sunt</a:t>
            </a:r>
            <a:r>
              <a:rPr lang="it-IT" i="1" dirty="0" smtClean="0"/>
              <a:t>  </a:t>
            </a:r>
            <a:r>
              <a:rPr lang="it-IT" i="1" dirty="0" err="1" smtClean="0"/>
              <a:t>servanda</a:t>
            </a:r>
            <a:r>
              <a:rPr lang="it-IT" dirty="0" smtClean="0"/>
              <a:t>). </a:t>
            </a:r>
            <a:endParaRPr lang="it-IT"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Non siamo buoni per natura!</a:t>
            </a:r>
            <a:endParaRPr lang="it-IT" b="1" dirty="0"/>
          </a:p>
        </p:txBody>
      </p:sp>
      <p:sp>
        <p:nvSpPr>
          <p:cNvPr id="3" name="Segnaposto contenuto 2"/>
          <p:cNvSpPr>
            <a:spLocks noGrp="1"/>
          </p:cNvSpPr>
          <p:nvPr>
            <p:ph idx="1"/>
          </p:nvPr>
        </p:nvSpPr>
        <p:spPr/>
        <p:txBody>
          <a:bodyPr/>
          <a:lstStyle/>
          <a:p>
            <a:r>
              <a:rPr lang="it-IT" dirty="0" smtClean="0"/>
              <a:t>Non siamo buoni per natura, lo diventiamo “costretti”  per legge. Non abbiamo una coscienza morale, la subiamo dalle circostanze naturali che ce la impongono.</a:t>
            </a:r>
          </a:p>
          <a:p>
            <a:r>
              <a:rPr lang="it-IT" dirty="0" smtClean="0"/>
              <a:t>La scienza delle leggi di natura è la vera filosofia morale.</a:t>
            </a:r>
          </a:p>
          <a:p>
            <a:pPr>
              <a:buNone/>
            </a:pPr>
            <a:r>
              <a:rPr lang="it-IT" dirty="0" smtClean="0"/>
              <a:t>[</a:t>
            </a:r>
            <a:r>
              <a:rPr lang="it-IT" b="1" dirty="0" smtClean="0"/>
              <a:t>Così si chiude la prima parte del </a:t>
            </a:r>
            <a:r>
              <a:rPr lang="it-IT" b="1" i="1" dirty="0" err="1" smtClean="0"/>
              <a:t>Leviatano</a:t>
            </a:r>
            <a:r>
              <a:rPr lang="it-IT" b="1" dirty="0" smtClean="0"/>
              <a:t>, intitolata “L’UOMO”</a:t>
            </a:r>
            <a:r>
              <a:rPr lang="it-IT" dirty="0" smtClean="0"/>
              <a:t>]</a:t>
            </a:r>
            <a:endParaRPr lang="it-IT"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t>Seconda parte del </a:t>
            </a:r>
            <a:r>
              <a:rPr lang="it-IT" b="1" i="1" dirty="0" err="1" smtClean="0"/>
              <a:t>Leviatano</a:t>
            </a:r>
            <a:r>
              <a:rPr lang="it-IT" b="1" dirty="0" smtClean="0"/>
              <a:t>: </a:t>
            </a:r>
            <a:br>
              <a:rPr lang="it-IT" b="1" dirty="0" smtClean="0"/>
            </a:br>
            <a:r>
              <a:rPr lang="it-IT" b="1" dirty="0" smtClean="0"/>
              <a:t>LO STATO</a:t>
            </a:r>
            <a:endParaRPr lang="it-IT" b="1" dirty="0"/>
          </a:p>
        </p:txBody>
      </p:sp>
      <p:sp>
        <p:nvSpPr>
          <p:cNvPr id="3" name="Segnaposto contenuto 2"/>
          <p:cNvSpPr>
            <a:spLocks noGrp="1"/>
          </p:cNvSpPr>
          <p:nvPr>
            <p:ph idx="1"/>
          </p:nvPr>
        </p:nvSpPr>
        <p:spPr/>
        <p:txBody>
          <a:bodyPr/>
          <a:lstStyle/>
          <a:p>
            <a:endParaRPr lang="it-IT" dirty="0" smtClean="0"/>
          </a:p>
          <a:p>
            <a:endParaRPr lang="it-IT" dirty="0" smtClean="0"/>
          </a:p>
          <a:p>
            <a:r>
              <a:rPr lang="it-IT" dirty="0" smtClean="0"/>
              <a:t>LO STATO (Capp. XVII-XLIII)</a:t>
            </a:r>
          </a:p>
          <a:p>
            <a:r>
              <a:rPr lang="it-IT" dirty="0" err="1" smtClean="0"/>
              <a:t>Cap.XVII</a:t>
            </a:r>
            <a:r>
              <a:rPr lang="it-IT" dirty="0" smtClean="0"/>
              <a:t>: Cause, generazione e definizione di “Stato”</a:t>
            </a:r>
          </a:p>
          <a:p>
            <a:r>
              <a:rPr lang="it-IT" dirty="0" err="1" smtClean="0"/>
              <a:t>Cap.XVIII</a:t>
            </a:r>
            <a:r>
              <a:rPr lang="it-IT" dirty="0" smtClean="0"/>
              <a:t>: I “diritti” dei sovrani per definizione</a:t>
            </a:r>
            <a:endParaRPr lang="it-IT"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0"/>
            <a:ext cx="8280920" cy="1844824"/>
          </a:xfrm>
        </p:spPr>
        <p:txBody>
          <a:bodyPr>
            <a:normAutofit fontScale="90000"/>
          </a:bodyPr>
          <a:lstStyle/>
          <a:p>
            <a:r>
              <a:rPr lang="it-IT" b="1" dirty="0" smtClean="0"/>
              <a:t/>
            </a:r>
            <a:br>
              <a:rPr lang="it-IT" b="1" dirty="0" smtClean="0"/>
            </a:br>
            <a:r>
              <a:rPr lang="it-IT" b="1" dirty="0" smtClean="0"/>
              <a:t/>
            </a:r>
            <a:br>
              <a:rPr lang="it-IT" b="1" dirty="0" smtClean="0"/>
            </a:br>
            <a:r>
              <a:rPr lang="it-IT" b="1" dirty="0" smtClean="0"/>
              <a:t>Chi  è il garante del contratto? (</a:t>
            </a:r>
            <a:r>
              <a:rPr lang="it-IT" b="1" dirty="0" err="1" smtClean="0"/>
              <a:t>Cap.XVII</a:t>
            </a:r>
            <a:r>
              <a:rPr lang="it-IT" b="1" dirty="0" smtClean="0"/>
              <a:t>)</a:t>
            </a:r>
            <a:br>
              <a:rPr lang="it-IT" b="1" dirty="0" smtClean="0"/>
            </a:br>
            <a:endParaRPr lang="it-IT" b="1" dirty="0"/>
          </a:p>
        </p:txBody>
      </p:sp>
      <p:sp>
        <p:nvSpPr>
          <p:cNvPr id="3" name="Segnaposto contenuto 2"/>
          <p:cNvSpPr>
            <a:spLocks noGrp="1"/>
          </p:cNvSpPr>
          <p:nvPr>
            <p:ph idx="1"/>
          </p:nvPr>
        </p:nvSpPr>
        <p:spPr>
          <a:xfrm>
            <a:off x="539552" y="620688"/>
            <a:ext cx="8147248" cy="5505475"/>
          </a:xfrm>
        </p:spPr>
        <p:txBody>
          <a:bodyPr/>
          <a:lstStyle/>
          <a:p>
            <a:endParaRPr lang="it-IT" dirty="0" smtClean="0"/>
          </a:p>
          <a:p>
            <a:endParaRPr lang="it-IT" dirty="0" smtClean="0"/>
          </a:p>
          <a:p>
            <a:endParaRPr lang="it-IT" dirty="0" smtClean="0"/>
          </a:p>
          <a:p>
            <a:pPr>
              <a:buNone/>
            </a:pPr>
            <a:r>
              <a:rPr lang="it-IT" dirty="0" smtClean="0"/>
              <a:t>Il garante del contratto (</a:t>
            </a:r>
            <a:r>
              <a:rPr lang="it-IT" b="1" i="1" dirty="0" err="1" smtClean="0"/>
              <a:t>pactum</a:t>
            </a:r>
            <a:r>
              <a:rPr lang="it-IT" b="1" i="1" dirty="0" smtClean="0"/>
              <a:t> </a:t>
            </a:r>
            <a:r>
              <a:rPr lang="it-IT" b="1" i="1" dirty="0" err="1" smtClean="0"/>
              <a:t>unionis</a:t>
            </a:r>
            <a:r>
              <a:rPr lang="it-IT" dirty="0" smtClean="0"/>
              <a:t>) deve essere una autorità superiore dotata della forza per farlo rispettare (</a:t>
            </a:r>
            <a:r>
              <a:rPr lang="it-IT" b="1" i="1" dirty="0" err="1" smtClean="0"/>
              <a:t>pactum</a:t>
            </a:r>
            <a:r>
              <a:rPr lang="it-IT" b="1" i="1" dirty="0" smtClean="0"/>
              <a:t> </a:t>
            </a:r>
            <a:r>
              <a:rPr lang="it-IT" b="1" i="1" dirty="0" err="1" smtClean="0"/>
              <a:t>subiectionis</a:t>
            </a:r>
            <a:r>
              <a:rPr lang="it-IT" dirty="0" smtClean="0"/>
              <a:t>) per cui è come se dicessi:“Cedo ogni diritto di governare me stesso ( </a:t>
            </a:r>
            <a:r>
              <a:rPr lang="it-IT" i="1" dirty="0" err="1" smtClean="0"/>
              <a:t>ius</a:t>
            </a:r>
            <a:r>
              <a:rPr lang="it-IT" i="1" dirty="0" smtClean="0"/>
              <a:t> in omnia est </a:t>
            </a:r>
            <a:r>
              <a:rPr lang="it-IT" i="1" dirty="0" err="1" smtClean="0"/>
              <a:t>retinendum</a:t>
            </a:r>
            <a:r>
              <a:rPr lang="it-IT" dirty="0" smtClean="0"/>
              <a:t>) a una autorità sovrana. </a:t>
            </a:r>
            <a:endParaRPr lang="it-IT"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t>Non siamo come le api e le formiche</a:t>
            </a:r>
            <a:endParaRPr lang="it-IT" b="1" dirty="0"/>
          </a:p>
        </p:txBody>
      </p:sp>
      <p:sp>
        <p:nvSpPr>
          <p:cNvPr id="3" name="Segnaposto contenuto 2"/>
          <p:cNvSpPr>
            <a:spLocks noGrp="1"/>
          </p:cNvSpPr>
          <p:nvPr>
            <p:ph idx="1"/>
          </p:nvPr>
        </p:nvSpPr>
        <p:spPr>
          <a:xfrm>
            <a:off x="395536" y="1700808"/>
            <a:ext cx="8229600" cy="4525963"/>
          </a:xfrm>
        </p:spPr>
        <p:txBody>
          <a:bodyPr/>
          <a:lstStyle/>
          <a:p>
            <a:pPr>
              <a:buNone/>
            </a:pPr>
            <a:endParaRPr lang="it-IT" dirty="0" smtClean="0"/>
          </a:p>
          <a:p>
            <a:pPr algn="just">
              <a:buNone/>
            </a:pPr>
            <a:r>
              <a:rPr lang="it-IT" dirty="0" smtClean="0"/>
              <a:t>Per le api e le formiche l’accordo  è naturale, spontaneo e  immediato, per gli uomini  è la conseguenza di un patto “artificiale” a cui va aggiunto un qualcosa d’altro: “questo qualcosa è un potere comune che li tenga in soggezione e che ne diriga le azioni verso il bene comune”. </a:t>
            </a:r>
            <a:endParaRPr lang="it-IT"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Definizione di Stato</a:t>
            </a:r>
            <a:endParaRPr lang="it-IT" b="1" dirty="0"/>
          </a:p>
        </p:txBody>
      </p:sp>
      <p:sp>
        <p:nvSpPr>
          <p:cNvPr id="3" name="Segnaposto contenuto 2"/>
          <p:cNvSpPr>
            <a:spLocks noGrp="1"/>
          </p:cNvSpPr>
          <p:nvPr>
            <p:ph idx="1"/>
          </p:nvPr>
        </p:nvSpPr>
        <p:spPr/>
        <p:txBody>
          <a:bodyPr/>
          <a:lstStyle/>
          <a:p>
            <a:pPr>
              <a:buNone/>
            </a:pPr>
            <a:endParaRPr lang="it-IT" dirty="0" smtClean="0"/>
          </a:p>
          <a:p>
            <a:pPr algn="just">
              <a:buNone/>
            </a:pPr>
            <a:r>
              <a:rPr lang="it-IT" dirty="0" smtClean="0"/>
              <a:t>La moltitudine così unita in una sola persona si chiama STATO, in  latino CIVITAS. E’ questa la generazione di quel gran LEVIATANO o, piuttosto, di quel </a:t>
            </a:r>
            <a:r>
              <a:rPr lang="it-IT" i="1" dirty="0" smtClean="0"/>
              <a:t>dio mortale</a:t>
            </a:r>
            <a:r>
              <a:rPr lang="it-IT" dirty="0" smtClean="0"/>
              <a:t>, al quale dobbiamo, al di sotto del </a:t>
            </a:r>
            <a:r>
              <a:rPr lang="it-IT" i="1" dirty="0" smtClean="0"/>
              <a:t>Dio immortale</a:t>
            </a:r>
            <a:r>
              <a:rPr lang="it-IT" dirty="0" smtClean="0"/>
              <a:t>, la nostra pace e la nostra difesa.</a:t>
            </a:r>
            <a:endParaRPr lang="it-IT"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b="1" dirty="0" smtClean="0"/>
              <a:t>I “diritti” del sovrano</a:t>
            </a:r>
            <a:endParaRPr lang="it-IT" b="1" dirty="0"/>
          </a:p>
        </p:txBody>
      </p:sp>
      <p:sp>
        <p:nvSpPr>
          <p:cNvPr id="3" name="Segnaposto contenuto 2"/>
          <p:cNvSpPr>
            <a:spLocks noGrp="1"/>
          </p:cNvSpPr>
          <p:nvPr>
            <p:ph idx="1"/>
          </p:nvPr>
        </p:nvSpPr>
        <p:spPr/>
        <p:txBody>
          <a:bodyPr/>
          <a:lstStyle/>
          <a:p>
            <a:pPr>
              <a:buNone/>
            </a:pPr>
            <a:r>
              <a:rPr lang="it-IT" dirty="0" smtClean="0"/>
              <a:t>I diritti del sovrano sono:</a:t>
            </a:r>
          </a:p>
          <a:p>
            <a:pPr>
              <a:buNone/>
            </a:pPr>
            <a:r>
              <a:rPr lang="it-IT" dirty="0" smtClean="0"/>
              <a:t>- irreversibilità del “</a:t>
            </a:r>
            <a:r>
              <a:rPr lang="it-IT" dirty="0" err="1" smtClean="0"/>
              <a:t>pactum</a:t>
            </a:r>
            <a:r>
              <a:rPr lang="it-IT" dirty="0" smtClean="0"/>
              <a:t> </a:t>
            </a:r>
            <a:r>
              <a:rPr lang="it-IT" dirty="0" err="1" smtClean="0"/>
              <a:t>subiectionis</a:t>
            </a:r>
            <a:r>
              <a:rPr lang="it-IT" dirty="0" smtClean="0"/>
              <a:t>”</a:t>
            </a:r>
          </a:p>
          <a:p>
            <a:pPr>
              <a:buNone/>
            </a:pPr>
            <a:r>
              <a:rPr lang="it-IT" dirty="0" smtClean="0"/>
              <a:t>- obbedienza assoluta</a:t>
            </a:r>
          </a:p>
          <a:p>
            <a:pPr>
              <a:buNone/>
            </a:pPr>
            <a:r>
              <a:rPr lang="it-IT" dirty="0" smtClean="0"/>
              <a:t>- negazione del tirannicidio</a:t>
            </a:r>
          </a:p>
          <a:p>
            <a:pPr>
              <a:buNone/>
            </a:pPr>
            <a:r>
              <a:rPr lang="it-IT" dirty="0" smtClean="0"/>
              <a:t>- assorbimento dell’autorità religiosa in quella statale</a:t>
            </a:r>
          </a:p>
          <a:p>
            <a:pPr>
              <a:buNone/>
            </a:pPr>
            <a:r>
              <a:rPr lang="it-IT" dirty="0" smtClean="0"/>
              <a:t>- indivisibilità del potere sovrano</a:t>
            </a:r>
            <a:endParaRPr lang="it-IT"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t>Il disastro della divisione del potere sovrano in Inghilterra</a:t>
            </a:r>
            <a:endParaRPr lang="it-IT" b="1" dirty="0"/>
          </a:p>
        </p:txBody>
      </p:sp>
      <p:sp>
        <p:nvSpPr>
          <p:cNvPr id="3" name="Segnaposto contenuto 2"/>
          <p:cNvSpPr>
            <a:spLocks noGrp="1"/>
          </p:cNvSpPr>
          <p:nvPr>
            <p:ph idx="1"/>
          </p:nvPr>
        </p:nvSpPr>
        <p:spPr/>
        <p:txBody>
          <a:bodyPr/>
          <a:lstStyle/>
          <a:p>
            <a:endParaRPr lang="it-IT" dirty="0" smtClean="0"/>
          </a:p>
          <a:p>
            <a:pPr algn="just">
              <a:buFont typeface="Wingdings" pitchFamily="2" charset="2"/>
              <a:buChar char="Ø"/>
            </a:pPr>
            <a:r>
              <a:rPr lang="it-IT" dirty="0" smtClean="0"/>
              <a:t>Se non ci fosse stata  un’opinione,… secondo cui questi poteri erano divisi fra il Re, i Lord e la Camera dei Comuni, il popolo non sarebbe stato mai diviso  e non sarebbe caduto in questa guerra civile.</a:t>
            </a:r>
          </a:p>
          <a:p>
            <a:pPr algn="just">
              <a:buFont typeface="Wingdings" pitchFamily="2" charset="2"/>
              <a:buChar char="Ø"/>
            </a:pPr>
            <a:r>
              <a:rPr lang="it-IT" dirty="0" smtClean="0"/>
              <a:t>Si tratta di poteri  essenziali e inseparabili. </a:t>
            </a:r>
            <a:endParaRPr lang="it-IT"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https://upload.wikimedia.org/wikipedia/commons/thumb/3/36/Shakespeare_Droeshout_1623.jpg/800px-Shakespeare_Droeshout_1623.jpg"/>
          <p:cNvPicPr>
            <a:picLocks noChangeAspect="1" noChangeArrowheads="1"/>
          </p:cNvPicPr>
          <p:nvPr/>
        </p:nvPicPr>
        <p:blipFill>
          <a:blip r:embed="rId2" cstate="print"/>
          <a:srcRect/>
          <a:stretch>
            <a:fillRect/>
          </a:stretch>
        </p:blipFill>
        <p:spPr bwMode="auto">
          <a:xfrm>
            <a:off x="323528" y="1268760"/>
            <a:ext cx="4127622" cy="4127622"/>
          </a:xfrm>
          <a:prstGeom prst="rect">
            <a:avLst/>
          </a:prstGeom>
          <a:noFill/>
        </p:spPr>
      </p:pic>
      <p:sp>
        <p:nvSpPr>
          <p:cNvPr id="5" name="CasellaDiTesto 4"/>
          <p:cNvSpPr txBox="1"/>
          <p:nvPr/>
        </p:nvSpPr>
        <p:spPr>
          <a:xfrm>
            <a:off x="4572000" y="2852936"/>
            <a:ext cx="4299317" cy="1138773"/>
          </a:xfrm>
          <a:prstGeom prst="rect">
            <a:avLst/>
          </a:prstGeom>
          <a:noFill/>
        </p:spPr>
        <p:txBody>
          <a:bodyPr wrap="none" rtlCol="0">
            <a:spAutoFit/>
          </a:bodyPr>
          <a:lstStyle/>
          <a:p>
            <a:pPr algn="ctr"/>
            <a:r>
              <a:rPr lang="it-IT" sz="3600" b="1" i="1" dirty="0" smtClean="0"/>
              <a:t>William Shakespeare </a:t>
            </a:r>
          </a:p>
          <a:p>
            <a:pPr algn="ctr"/>
            <a:r>
              <a:rPr lang="it-IT" sz="3200" b="1" i="1" dirty="0" smtClean="0"/>
              <a:t>1564-1616</a:t>
            </a:r>
            <a:endParaRPr lang="it-IT" sz="3200" b="1" i="1"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274638"/>
            <a:ext cx="8640960" cy="1143000"/>
          </a:xfrm>
        </p:spPr>
        <p:txBody>
          <a:bodyPr>
            <a:normAutofit fontScale="90000"/>
          </a:bodyPr>
          <a:lstStyle/>
          <a:p>
            <a:r>
              <a:rPr lang="it-IT" b="1" dirty="0" smtClean="0"/>
              <a:t>La condizione del suddito è miserabile? </a:t>
            </a:r>
            <a:br>
              <a:rPr lang="it-IT" b="1" dirty="0" smtClean="0"/>
            </a:br>
            <a:r>
              <a:rPr lang="it-IT" b="1" dirty="0" smtClean="0"/>
              <a:t>Ma che scherziamo!</a:t>
            </a:r>
          </a:p>
        </p:txBody>
      </p:sp>
      <p:sp>
        <p:nvSpPr>
          <p:cNvPr id="3" name="Segnaposto contenuto 2"/>
          <p:cNvSpPr>
            <a:spLocks noGrp="1"/>
          </p:cNvSpPr>
          <p:nvPr>
            <p:ph idx="1"/>
          </p:nvPr>
        </p:nvSpPr>
        <p:spPr/>
        <p:txBody>
          <a:bodyPr/>
          <a:lstStyle/>
          <a:p>
            <a:pPr>
              <a:buNone/>
            </a:pPr>
            <a:endParaRPr lang="it-IT" dirty="0" smtClean="0"/>
          </a:p>
          <a:p>
            <a:pPr algn="just">
              <a:buNone/>
            </a:pPr>
            <a:r>
              <a:rPr lang="it-IT" dirty="0" smtClean="0"/>
              <a:t>La risposta di Hobbes è: NO, lo stato dell’uomo non può mai essere del tutto esente da qualche molestia … impercettibile in confronto  alle miserie alle spaventose calamità che sono retaggio di una guerra civile … ma gli uomini sono privi di quegli occhiali per guardare lontano ….!!!   </a:t>
            </a:r>
            <a:endParaRPr lang="it-IT"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2487" t="37031" r="46044" b="20641"/>
          <a:stretch>
            <a:fillRect/>
          </a:stretch>
        </p:blipFill>
        <p:spPr bwMode="auto">
          <a:xfrm>
            <a:off x="251520" y="1628800"/>
            <a:ext cx="8565603" cy="4176464"/>
          </a:xfrm>
          <a:prstGeom prst="rect">
            <a:avLst/>
          </a:prstGeom>
          <a:noFill/>
          <a:ln w="9525">
            <a:noFill/>
            <a:miter lim="800000"/>
            <a:headEnd/>
            <a:tailEnd/>
          </a:ln>
        </p:spPr>
      </p:pic>
      <p:sp>
        <p:nvSpPr>
          <p:cNvPr id="4" name="CasellaDiTesto 3"/>
          <p:cNvSpPr txBox="1"/>
          <p:nvPr/>
        </p:nvSpPr>
        <p:spPr>
          <a:xfrm>
            <a:off x="683568" y="548680"/>
            <a:ext cx="7776864" cy="707886"/>
          </a:xfrm>
          <a:prstGeom prst="rect">
            <a:avLst/>
          </a:prstGeom>
          <a:noFill/>
        </p:spPr>
        <p:txBody>
          <a:bodyPr wrap="square" rtlCol="0">
            <a:spAutoFit/>
          </a:bodyPr>
          <a:lstStyle/>
          <a:p>
            <a:r>
              <a:rPr lang="it-IT" sz="4000" b="1" dirty="0" smtClean="0"/>
              <a:t>Dallo stato di natura allo Stato civile</a:t>
            </a:r>
            <a:endParaRPr lang="it-IT" sz="40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b="1" dirty="0" smtClean="0"/>
              <a:t>Il teatro di Shakespeare</a:t>
            </a:r>
            <a:endParaRPr lang="it-IT" b="1" dirty="0"/>
          </a:p>
        </p:txBody>
      </p:sp>
      <p:sp>
        <p:nvSpPr>
          <p:cNvPr id="5" name="Segnaposto contenuto 4"/>
          <p:cNvSpPr>
            <a:spLocks noGrp="1"/>
          </p:cNvSpPr>
          <p:nvPr>
            <p:ph idx="1"/>
          </p:nvPr>
        </p:nvSpPr>
        <p:spPr/>
        <p:txBody>
          <a:bodyPr>
            <a:normAutofit/>
          </a:bodyPr>
          <a:lstStyle/>
          <a:p>
            <a:endParaRPr lang="it-IT" sz="3600" dirty="0" smtClean="0"/>
          </a:p>
          <a:p>
            <a:pPr algn="just"/>
            <a:r>
              <a:rPr lang="it-IT" sz="4000" dirty="0" smtClean="0"/>
              <a:t>Il teatro di Shakespeare in rapporto al nascente moderno assolutismo inglese.</a:t>
            </a:r>
          </a:p>
          <a:p>
            <a:pPr algn="just"/>
            <a:r>
              <a:rPr lang="it-IT" sz="4000" dirty="0" smtClean="0"/>
              <a:t>Due opere a confronto :  “Riccardo III” e “Misura per Misura”</a:t>
            </a:r>
            <a:endParaRPr lang="it-IT" sz="4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Il Riccardo III</a:t>
            </a:r>
            <a:endParaRPr lang="it-IT" b="1" dirty="0"/>
          </a:p>
        </p:txBody>
      </p:sp>
      <p:sp>
        <p:nvSpPr>
          <p:cNvPr id="3" name="Segnaposto contenuto 2"/>
          <p:cNvSpPr>
            <a:spLocks noGrp="1"/>
          </p:cNvSpPr>
          <p:nvPr>
            <p:ph idx="1"/>
          </p:nvPr>
        </p:nvSpPr>
        <p:spPr>
          <a:xfrm>
            <a:off x="467544" y="1772816"/>
            <a:ext cx="8229600" cy="4525963"/>
          </a:xfrm>
        </p:spPr>
        <p:txBody>
          <a:bodyPr>
            <a:normAutofit/>
          </a:bodyPr>
          <a:lstStyle/>
          <a:p>
            <a:pPr algn="just">
              <a:buNone/>
            </a:pPr>
            <a:r>
              <a:rPr lang="it-IT" sz="4000" dirty="0" smtClean="0"/>
              <a:t>La sua figura campeggia nel dramma della feroce “Guerra delle due rose” che insanguinò l’Inghilterra nella seconda metà del ‘400  tra i clan dei Lancaster e degli York.</a:t>
            </a:r>
            <a:endParaRPr lang="it-IT" sz="4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4638"/>
            <a:ext cx="9144000" cy="1143000"/>
          </a:xfrm>
        </p:spPr>
        <p:txBody>
          <a:bodyPr>
            <a:normAutofit fontScale="90000"/>
          </a:bodyPr>
          <a:lstStyle/>
          <a:p>
            <a:r>
              <a:rPr lang="it-IT" b="1" dirty="0" smtClean="0"/>
              <a:t>Protagonista “gobbo, </a:t>
            </a:r>
            <a:br>
              <a:rPr lang="it-IT" b="1" dirty="0" smtClean="0"/>
            </a:br>
            <a:r>
              <a:rPr lang="it-IT" b="1" dirty="0" smtClean="0"/>
              <a:t>deforme e malvagio”</a:t>
            </a:r>
            <a:endParaRPr lang="it-IT" b="1" dirty="0"/>
          </a:p>
        </p:txBody>
      </p:sp>
      <p:sp>
        <p:nvSpPr>
          <p:cNvPr id="3" name="Segnaposto contenuto 2"/>
          <p:cNvSpPr>
            <a:spLocks noGrp="1"/>
          </p:cNvSpPr>
          <p:nvPr>
            <p:ph idx="1"/>
          </p:nvPr>
        </p:nvSpPr>
        <p:spPr>
          <a:xfrm>
            <a:off x="395536" y="1916832"/>
            <a:ext cx="8229600" cy="4525963"/>
          </a:xfrm>
        </p:spPr>
        <p:txBody>
          <a:bodyPr>
            <a:normAutofit/>
          </a:bodyPr>
          <a:lstStyle/>
          <a:p>
            <a:pPr algn="just"/>
            <a:r>
              <a:rPr lang="it-IT" sz="4000" dirty="0" smtClean="0"/>
              <a:t>“Visto che il cielo ha così formato il mio corpo/l’inferno perverta la mia mente sicché corrisponda ad esso”</a:t>
            </a:r>
          </a:p>
          <a:p>
            <a:pPr algn="just"/>
            <a:r>
              <a:rPr lang="it-IT" sz="4000" dirty="0" smtClean="0"/>
              <a:t>“Sono così corroso dal sangue, che peccato richiamerà peccato”</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t>“Un cavallo,</a:t>
            </a:r>
            <a:br>
              <a:rPr lang="it-IT" b="1" dirty="0" smtClean="0"/>
            </a:br>
            <a:r>
              <a:rPr lang="it-IT" b="1" dirty="0" smtClean="0"/>
              <a:t>il mio regno per un cavallo”</a:t>
            </a:r>
            <a:endParaRPr lang="it-IT" b="1" dirty="0"/>
          </a:p>
        </p:txBody>
      </p:sp>
      <p:sp>
        <p:nvSpPr>
          <p:cNvPr id="3" name="Segnaposto contenuto 2"/>
          <p:cNvSpPr>
            <a:spLocks noGrp="1"/>
          </p:cNvSpPr>
          <p:nvPr>
            <p:ph idx="1"/>
          </p:nvPr>
        </p:nvSpPr>
        <p:spPr/>
        <p:txBody>
          <a:bodyPr/>
          <a:lstStyle/>
          <a:p>
            <a:pPr algn="just">
              <a:buNone/>
            </a:pPr>
            <a:endParaRPr lang="it-IT" dirty="0" smtClean="0"/>
          </a:p>
          <a:p>
            <a:pPr algn="just">
              <a:buNone/>
            </a:pPr>
            <a:r>
              <a:rPr lang="it-IT" dirty="0" smtClean="0"/>
              <a:t>Pervenuto al regno, per mantenerlo  fa eliminare  i due nipoti, la sua stessa moglie, il suo  alleato </a:t>
            </a:r>
            <a:r>
              <a:rPr lang="it-IT" dirty="0" err="1" smtClean="0"/>
              <a:t>Buckingam</a:t>
            </a:r>
            <a:r>
              <a:rPr lang="it-IT" dirty="0" smtClean="0"/>
              <a:t> e, senza più supporti, si scontra con Enrico di Lancaster e muore. Inizia la monarchia  dei Tudor e l’Inghilterra  trova pace e prosperità. Erediterà il trono la grande Elisabetta </a:t>
            </a:r>
            <a:r>
              <a:rPr lang="it-IT" dirty="0" err="1" smtClean="0"/>
              <a:t>I</a:t>
            </a:r>
            <a:r>
              <a:rPr lang="it-IT" baseline="30000" dirty="0" err="1" smtClean="0"/>
              <a:t>a</a:t>
            </a:r>
            <a:r>
              <a:rPr lang="it-IT" dirty="0" smtClean="0"/>
              <a:t> (1558-1603) .</a:t>
            </a:r>
            <a:endParaRPr lang="it-IT"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“Misura per Misura”</a:t>
            </a:r>
            <a:endParaRPr lang="it-IT" b="1" dirty="0"/>
          </a:p>
        </p:txBody>
      </p:sp>
      <p:sp>
        <p:nvSpPr>
          <p:cNvPr id="3" name="Segnaposto contenuto 2"/>
          <p:cNvSpPr>
            <a:spLocks noGrp="1"/>
          </p:cNvSpPr>
          <p:nvPr>
            <p:ph idx="1"/>
          </p:nvPr>
        </p:nvSpPr>
        <p:spPr/>
        <p:txBody>
          <a:bodyPr>
            <a:normAutofit lnSpcReduction="10000"/>
          </a:bodyPr>
          <a:lstStyle/>
          <a:p>
            <a:pPr algn="just">
              <a:buNone/>
            </a:pPr>
            <a:endParaRPr lang="it-IT" dirty="0" smtClean="0"/>
          </a:p>
          <a:p>
            <a:pPr algn="just">
              <a:buNone/>
            </a:pPr>
            <a:r>
              <a:rPr lang="it-IT" sz="3600" dirty="0" smtClean="0"/>
              <a:t>La trama: il Duca Vincenzo legittimo governante di  Vienna parte per un viaggio e  lascia il potere al suo vice Angelo, che lo  esercita  in modo equivoco e maldestro, e solo al suo ritorno il popolo ritroverà giustizia e pace sociale.</a:t>
            </a:r>
            <a:endParaRPr lang="it-IT" sz="36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2392</TotalTime>
  <Words>1739</Words>
  <Application>Microsoft Office PowerPoint</Application>
  <PresentationFormat>Presentazione su schermo (4:3)</PresentationFormat>
  <Paragraphs>136</Paragraphs>
  <Slides>41</Slides>
  <Notes>3</Notes>
  <HiddenSlides>0</HiddenSlides>
  <MMClips>0</MMClips>
  <ScaleCrop>false</ScaleCrop>
  <HeadingPairs>
    <vt:vector size="4" baseType="variant">
      <vt:variant>
        <vt:lpstr>Tema</vt:lpstr>
      </vt:variant>
      <vt:variant>
        <vt:i4>1</vt:i4>
      </vt:variant>
      <vt:variant>
        <vt:lpstr>Titoli diapositive</vt:lpstr>
      </vt:variant>
      <vt:variant>
        <vt:i4>41</vt:i4>
      </vt:variant>
    </vt:vector>
  </HeadingPairs>
  <TitlesOfParts>
    <vt:vector size="42" baseType="lpstr">
      <vt:lpstr>Tema di Office</vt:lpstr>
      <vt:lpstr>GLI INIZI DELLA MODERNITÀ INGLESE  W. SHAKESPEARE e T. HOBBES</vt:lpstr>
      <vt:lpstr>Caratteri della ascesa  dell’Inghilterra nel ‘500  </vt:lpstr>
      <vt:lpstr>L’Inghilterra laboratorio della modernità</vt:lpstr>
      <vt:lpstr>Diapositiva 4</vt:lpstr>
      <vt:lpstr>Il teatro di Shakespeare</vt:lpstr>
      <vt:lpstr>Il Riccardo III</vt:lpstr>
      <vt:lpstr>Protagonista “gobbo,  deforme e malvagio”</vt:lpstr>
      <vt:lpstr>“Un cavallo, il mio regno per un cavallo”</vt:lpstr>
      <vt:lpstr>“Misura per Misura”</vt:lpstr>
      <vt:lpstr>Il ritratto del buon governante</vt:lpstr>
      <vt:lpstr>Il ritorno della guerra civile</vt:lpstr>
      <vt:lpstr>Hobbes sulla guerra civile </vt:lpstr>
      <vt:lpstr>Diapositiva 13</vt:lpstr>
      <vt:lpstr>La concezione dello Stato di Hobbes</vt:lpstr>
      <vt:lpstr>Diapositiva 15</vt:lpstr>
      <vt:lpstr>Descrizione del frontespizio</vt:lpstr>
      <vt:lpstr>Hobbes “Leviatano” cap.13 </vt:lpstr>
      <vt:lpstr>Prima parte del Leviatano: L’UOMO</vt:lpstr>
      <vt:lpstr>Gli uomini diventano nemici</vt:lpstr>
      <vt:lpstr>Agire d’anticipo</vt:lpstr>
      <vt:lpstr>Tre  cause di aggressione violenta</vt:lpstr>
      <vt:lpstr>Dunque: la GUERRA Bellum omnium contra omnes</vt:lpstr>
      <vt:lpstr>Lungo è il tempo della guerra!</vt:lpstr>
      <vt:lpstr>Effetti della guerra </vt:lpstr>
      <vt:lpstr>Siamo fatti così per natura, non è peccato</vt:lpstr>
      <vt:lpstr>Quale vita senza un  potere comune</vt:lpstr>
      <vt:lpstr>Nessuna distinzione tra giustizia e ingiustizia</vt:lpstr>
      <vt:lpstr>Nessuna distinzione tra  mio e tuo senza  la legge</vt:lpstr>
      <vt:lpstr>L’antidoto: le passioni e la ragione</vt:lpstr>
      <vt:lpstr>Le basi per una lettura del Leviatano</vt:lpstr>
      <vt:lpstr>A fronte dello stato di natura le leggi di natura (capp.XIV-XV) </vt:lpstr>
      <vt:lpstr>Le principali leggi di natura</vt:lpstr>
      <vt:lpstr>Non siamo buoni per natura!</vt:lpstr>
      <vt:lpstr>Seconda parte del Leviatano:  LO STATO</vt:lpstr>
      <vt:lpstr>  Chi  è il garante del contratto? (Cap.XVII) </vt:lpstr>
      <vt:lpstr>Non siamo come le api e le formiche</vt:lpstr>
      <vt:lpstr>Definizione di Stato</vt:lpstr>
      <vt:lpstr>I “diritti” del sovrano</vt:lpstr>
      <vt:lpstr>Il disastro della divisione del potere sovrano in Inghilterra</vt:lpstr>
      <vt:lpstr>La condizione del suddito è miserabile?  Ma che scherziamo!</vt:lpstr>
      <vt:lpstr>Diapositiva 41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Utente</dc:creator>
  <cp:lastModifiedBy>Franco</cp:lastModifiedBy>
  <cp:revision>237</cp:revision>
  <dcterms:created xsi:type="dcterms:W3CDTF">2016-11-21T17:35:28Z</dcterms:created>
  <dcterms:modified xsi:type="dcterms:W3CDTF">2020-04-08T12:04:22Z</dcterms:modified>
</cp:coreProperties>
</file>